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138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Click to move the slide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9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23378D4-E0A4-4354-A391-174FBCA0B2E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ABC9A7E-14E2-4075-81A5-595E3EA4E8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ED6F1E5-A29E-4D38-9CCF-39854AC3BE2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BC224A-5529-4A9F-BE7C-504A9F3D14A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610695-F899-47DE-8579-AF2C0C630C4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450A25A-2F5C-4B6F-86BD-BFFD391743C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>
            <a:extLst>
              <a:ext uri="{FF2B5EF4-FFF2-40B4-BE49-F238E27FC236}">
                <a16:creationId xmlns:a16="http://schemas.microsoft.com/office/drawing/2014/main" id="{A08D223F-D943-3B5A-7D43-7B01893D465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384280" y="6532988"/>
            <a:ext cx="292320" cy="23774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Roboto"/>
              </a:defRPr>
            </a:lvl1pPr>
          </a:lstStyle>
          <a:p>
            <a:fld id="{B0CCF27F-1C87-436D-BEA1-51A237783041}" type="slidenum">
              <a:rPr lang="en-IN" smtClean="0"/>
              <a:pPr/>
              <a:t>‹#›</a:t>
            </a:fld>
            <a:endParaRPr lang="en-IN" dirty="0">
              <a:latin typeface="+mn-lt"/>
            </a:endParaRP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B4A4E6D7-4838-C88D-A4D3-1CE568112A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2988"/>
            <a:ext cx="411480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F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Click to edit the title text format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Roboto"/>
              </a:rPr>
              <a:t>Seventh Outline Level</a:t>
            </a:r>
          </a:p>
        </p:txBody>
      </p:sp>
      <p:sp>
        <p:nvSpPr>
          <p:cNvPr id="8" name="PlaceHolder 1">
            <a:extLst>
              <a:ext uri="{FF2B5EF4-FFF2-40B4-BE49-F238E27FC236}">
                <a16:creationId xmlns:a16="http://schemas.microsoft.com/office/drawing/2014/main" id="{58E187D6-3150-B03C-B833-B886F0D4373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384280" y="6532988"/>
            <a:ext cx="292320" cy="23774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Roboto"/>
              </a:defRPr>
            </a:lvl1pPr>
          </a:lstStyle>
          <a:p>
            <a:fld id="{B0CCF27F-1C87-436D-BEA1-51A237783041}" type="slidenum">
              <a:rPr lang="en-IN" smtClean="0"/>
              <a:pPr/>
              <a:t>‹#›</a:t>
            </a:fld>
            <a:endParaRPr lang="en-IN" dirty="0">
              <a:latin typeface="+mn-lt"/>
            </a:endParaRP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3039412A-9F09-1440-7C6F-E5F014D99D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2988"/>
            <a:ext cx="411480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B8FE98-C113-CABA-8AD2-3D8F2E9CDC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6555627"/>
            <a:ext cx="866468" cy="190519"/>
          </a:xfrm>
          <a:prstGeom prst="rect">
            <a:avLst/>
          </a:prstGeom>
        </p:spPr>
      </p:pic>
      <p:sp>
        <p:nvSpPr>
          <p:cNvPr id="6" name="PlaceHolder 1">
            <a:extLst>
              <a:ext uri="{FF2B5EF4-FFF2-40B4-BE49-F238E27FC236}">
                <a16:creationId xmlns:a16="http://schemas.microsoft.com/office/drawing/2014/main" id="{E2D30E9B-1A02-2C95-4AE4-7482B4616E5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384280" y="6532014"/>
            <a:ext cx="292320" cy="23774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+mn-lt"/>
                <a:ea typeface="Roboto"/>
              </a:defRPr>
            </a:lvl1pPr>
          </a:lstStyle>
          <a:p>
            <a:fld id="{B0CCF27F-1C87-436D-BEA1-51A237783041}" type="slidenum">
              <a:rPr lang="en-IN" smtClean="0"/>
              <a:pPr/>
              <a:t>‹#›</a:t>
            </a:fld>
            <a:endParaRPr lang="en-IN" dirty="0">
              <a:latin typeface="+mn-lt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8127B88-C583-6D98-199F-5B8F2418F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2014"/>
            <a:ext cx="411480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36" userDrawn="1">
          <p15:clr>
            <a:srgbClr val="F26B43"/>
          </p15:clr>
        </p15:guide>
        <p15:guide id="3" pos="7344" userDrawn="1">
          <p15:clr>
            <a:srgbClr val="F26B43"/>
          </p15:clr>
        </p15:guide>
        <p15:guide id="4" orient="horz" pos="1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0"/>
          <p:cNvSpPr/>
          <p:nvPr/>
        </p:nvSpPr>
        <p:spPr>
          <a:xfrm>
            <a:off x="530280" y="604080"/>
            <a:ext cx="3291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u="none" strike="noStrike" dirty="0">
                <a:solidFill>
                  <a:srgbClr val="FD039D"/>
                </a:solidFill>
                <a:effectLst/>
                <a:uFillTx/>
                <a:ea typeface="Roboto"/>
              </a:rPr>
              <a:t>FREE EDITABLE POWERPOINT RESOURCE</a:t>
            </a:r>
            <a:endParaRPr lang="en-US" sz="1000" u="none" strike="noStrike" dirty="0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Text 1"/>
          <p:cNvSpPr/>
          <p:nvPr/>
        </p:nvSpPr>
        <p:spPr>
          <a:xfrm>
            <a:off x="530280" y="768240"/>
            <a:ext cx="97837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 dirty="0">
                <a:solidFill>
                  <a:schemeClr val="tx2"/>
                </a:solidFill>
                <a:effectLst/>
                <a:uFillTx/>
                <a:ea typeface="Roboto"/>
              </a:rPr>
              <a:t>Editable Bento grid slide starter</a:t>
            </a:r>
            <a:endParaRPr lang="en-US" sz="3100" b="0" u="none" strike="noStrike" dirty="0">
              <a:solidFill>
                <a:schemeClr val="tx2"/>
              </a:solidFill>
              <a:effectLst/>
              <a:uFillTx/>
            </a:endParaRPr>
          </a:p>
        </p:txBody>
      </p:sp>
      <p:sp>
        <p:nvSpPr>
          <p:cNvPr id="12" name="Text 2"/>
          <p:cNvSpPr/>
          <p:nvPr/>
        </p:nvSpPr>
        <p:spPr>
          <a:xfrm>
            <a:off x="530280" y="1284840"/>
            <a:ext cx="98751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30" b="0" u="none" strike="noStrike" dirty="0">
                <a:effectLst/>
                <a:uFillTx/>
                <a:ea typeface="Roboto"/>
              </a:rPr>
              <a:t>Four practical business-slide layouts built around hierarchy, varied module spans and consistent spacing.</a:t>
            </a:r>
            <a:endParaRPr lang="en-US" sz="1230" b="0" u="none" strike="noStrike" dirty="0">
              <a:effectLst/>
              <a:uFillTx/>
            </a:endParaRPr>
          </a:p>
        </p:txBody>
      </p:sp>
      <p:sp>
        <p:nvSpPr>
          <p:cNvPr id="13" name="Shape 3"/>
          <p:cNvSpPr/>
          <p:nvPr/>
        </p:nvSpPr>
        <p:spPr>
          <a:xfrm>
            <a:off x="530280" y="1638814"/>
            <a:ext cx="621720" cy="360"/>
          </a:xfrm>
          <a:prstGeom prst="line">
            <a:avLst/>
          </a:prstGeom>
          <a:ln w="38100">
            <a:solidFill>
              <a:srgbClr val="FD03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4" name="Shape 4"/>
          <p:cNvSpPr/>
          <p:nvPr/>
        </p:nvSpPr>
        <p:spPr>
          <a:xfrm>
            <a:off x="530280" y="1981200"/>
            <a:ext cx="5065560" cy="3620520"/>
          </a:xfrm>
          <a:prstGeom prst="roundRect">
            <a:avLst>
              <a:gd name="adj" fmla="val 10090"/>
            </a:avLst>
          </a:prstGeom>
          <a:solidFill>
            <a:schemeClr val="accent1"/>
          </a:solidFill>
          <a:ln w="5715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i="0" u="none" strike="noStrike" kern="1200" cap="none" spc="125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ea typeface="Roboto"/>
                <a:cs typeface="+mn-cs"/>
              </a:rPr>
              <a:t>MAIN TAKEAWAY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The grid should make the hierarchy easier to see.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One dominant message. Supporting proof. Clear relationships between modules.</a:t>
            </a:r>
          </a:p>
        </p:txBody>
      </p:sp>
      <p:sp>
        <p:nvSpPr>
          <p:cNvPr id="19" name="Shape 9"/>
          <p:cNvSpPr/>
          <p:nvPr/>
        </p:nvSpPr>
        <p:spPr>
          <a:xfrm>
            <a:off x="5119950" y="2200284"/>
            <a:ext cx="214050" cy="214050"/>
          </a:xfrm>
          <a:prstGeom prst="ellipse">
            <a:avLst/>
          </a:prstGeom>
          <a:solidFill>
            <a:srgbClr val="FD039D"/>
          </a:solidFill>
          <a:ln w="12700">
            <a:solidFill>
              <a:srgbClr val="FD039D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6280" rIns="90000" bIns="2628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</a:endParaRPr>
          </a:p>
        </p:txBody>
      </p:sp>
      <p:sp>
        <p:nvSpPr>
          <p:cNvPr id="20" name="Shape 10"/>
          <p:cNvSpPr/>
          <p:nvPr/>
        </p:nvSpPr>
        <p:spPr>
          <a:xfrm>
            <a:off x="5678640" y="1981200"/>
            <a:ext cx="2971440" cy="167292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EAF1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91440" rIns="9144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normalizeH="0" baseline="0" noProof="0" dirty="0">
                <a:ln>
                  <a:noFill/>
                </a:ln>
                <a:solidFill>
                  <a:srgbClr val="1456E8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METRIC MODULE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56E8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35% 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faster reporting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76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A86A786-D65D-65A5-4215-17FD2EAD5590}"/>
              </a:ext>
            </a:extLst>
          </p:cNvPr>
          <p:cNvGrpSpPr/>
          <p:nvPr/>
        </p:nvGrpSpPr>
        <p:grpSpPr>
          <a:xfrm>
            <a:off x="5906880" y="3108770"/>
            <a:ext cx="2310970" cy="354010"/>
            <a:chOff x="5833800" y="3162950"/>
            <a:chExt cx="2310970" cy="354010"/>
          </a:xfrm>
        </p:grpSpPr>
        <p:sp>
          <p:nvSpPr>
            <p:cNvPr id="24" name="Shape 14"/>
            <p:cNvSpPr/>
            <p:nvPr/>
          </p:nvSpPr>
          <p:spPr>
            <a:xfrm flipV="1">
              <a:off x="5870160" y="3410760"/>
              <a:ext cx="442800" cy="69840"/>
            </a:xfrm>
            <a:prstGeom prst="line">
              <a:avLst/>
            </a:prstGeom>
            <a:ln w="25400">
              <a:solidFill>
                <a:srgbClr val="145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24840" rIns="90000" bIns="24840" anchor="t" anchorCtr="1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25" name="Shape 15"/>
            <p:cNvSpPr/>
            <p:nvPr/>
          </p:nvSpPr>
          <p:spPr>
            <a:xfrm>
              <a:off x="6312960" y="3410760"/>
              <a:ext cx="442440" cy="23400"/>
            </a:xfrm>
            <a:prstGeom prst="line">
              <a:avLst/>
            </a:prstGeom>
            <a:ln w="25400">
              <a:solidFill>
                <a:srgbClr val="145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21600" rIns="90000" bIns="-21600" anchor="t" anchorCtr="1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26" name="Shape 16"/>
            <p:cNvSpPr/>
            <p:nvPr/>
          </p:nvSpPr>
          <p:spPr>
            <a:xfrm flipV="1">
              <a:off x="6755400" y="3340920"/>
              <a:ext cx="442440" cy="93240"/>
            </a:xfrm>
            <a:prstGeom prst="line">
              <a:avLst/>
            </a:prstGeom>
            <a:ln w="25400">
              <a:solidFill>
                <a:srgbClr val="145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 anchorCtr="1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27" name="Shape 17"/>
            <p:cNvSpPr/>
            <p:nvPr/>
          </p:nvSpPr>
          <p:spPr>
            <a:xfrm flipV="1">
              <a:off x="7197840" y="3271080"/>
              <a:ext cx="442800" cy="69840"/>
            </a:xfrm>
            <a:prstGeom prst="line">
              <a:avLst/>
            </a:prstGeom>
            <a:ln w="25400">
              <a:solidFill>
                <a:srgbClr val="145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24840" rIns="90000" bIns="24840" anchor="t" anchorCtr="1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28" name="Shape 18"/>
            <p:cNvSpPr/>
            <p:nvPr/>
          </p:nvSpPr>
          <p:spPr>
            <a:xfrm flipV="1">
              <a:off x="7640640" y="3224640"/>
              <a:ext cx="442440" cy="46440"/>
            </a:xfrm>
            <a:prstGeom prst="line">
              <a:avLst/>
            </a:prstGeom>
            <a:ln w="25400">
              <a:solidFill>
                <a:srgbClr val="145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1440" rIns="90000" bIns="1440" anchor="t" anchorCtr="1">
              <a:noAutofit/>
            </a:bodyPr>
            <a:lstStyle/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29" name="Shape 19"/>
            <p:cNvSpPr/>
            <p:nvPr/>
          </p:nvSpPr>
          <p:spPr>
            <a:xfrm>
              <a:off x="5833800" y="3444240"/>
              <a:ext cx="72720" cy="72720"/>
            </a:xfrm>
            <a:prstGeom prst="ellipse">
              <a:avLst/>
            </a:prstGeom>
            <a:solidFill>
              <a:srgbClr val="1456E8"/>
            </a:solidFill>
            <a:ln w="127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6840" rIns="90000" bIns="684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30" name="Shape 20"/>
            <p:cNvSpPr/>
            <p:nvPr/>
          </p:nvSpPr>
          <p:spPr>
            <a:xfrm>
              <a:off x="6276600" y="3374400"/>
              <a:ext cx="72720" cy="72720"/>
            </a:xfrm>
            <a:prstGeom prst="ellipse">
              <a:avLst/>
            </a:prstGeom>
            <a:solidFill>
              <a:srgbClr val="1456E8"/>
            </a:solidFill>
            <a:ln w="127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6840" rIns="90000" bIns="684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31" name="Shape 21"/>
            <p:cNvSpPr/>
            <p:nvPr/>
          </p:nvSpPr>
          <p:spPr>
            <a:xfrm>
              <a:off x="6719040" y="3397800"/>
              <a:ext cx="72720" cy="72720"/>
            </a:xfrm>
            <a:prstGeom prst="ellipse">
              <a:avLst/>
            </a:prstGeom>
            <a:solidFill>
              <a:srgbClr val="1456E8"/>
            </a:solidFill>
            <a:ln w="127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6840" rIns="90000" bIns="684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32" name="Shape 22"/>
            <p:cNvSpPr/>
            <p:nvPr/>
          </p:nvSpPr>
          <p:spPr>
            <a:xfrm>
              <a:off x="7161480" y="3304560"/>
              <a:ext cx="72720" cy="72720"/>
            </a:xfrm>
            <a:prstGeom prst="ellipse">
              <a:avLst/>
            </a:prstGeom>
            <a:solidFill>
              <a:srgbClr val="1456E8"/>
            </a:solidFill>
            <a:ln w="127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6840" rIns="90000" bIns="684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33" name="Shape 23"/>
            <p:cNvSpPr/>
            <p:nvPr/>
          </p:nvSpPr>
          <p:spPr>
            <a:xfrm>
              <a:off x="7604280" y="3234720"/>
              <a:ext cx="72720" cy="72720"/>
            </a:xfrm>
            <a:prstGeom prst="ellipse">
              <a:avLst/>
            </a:prstGeom>
            <a:solidFill>
              <a:srgbClr val="1456E8"/>
            </a:solidFill>
            <a:ln w="127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6840" rIns="90000" bIns="684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  <p:sp>
          <p:nvSpPr>
            <p:cNvPr id="34" name="Shape 24"/>
            <p:cNvSpPr/>
            <p:nvPr/>
          </p:nvSpPr>
          <p:spPr>
            <a:xfrm>
              <a:off x="8021390" y="3162950"/>
              <a:ext cx="123380" cy="123380"/>
            </a:xfrm>
            <a:prstGeom prst="ellipse">
              <a:avLst/>
            </a:prstGeom>
            <a:solidFill>
              <a:srgbClr val="FD039D"/>
            </a:solidFill>
            <a:ln w="1270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6840" rIns="90000" bIns="6840" anchor="t">
              <a:noAutofit/>
            </a:bodyPr>
            <a:lstStyle/>
            <a:p>
              <a:endParaRPr lang="en-US" sz="1800" b="0" u="none" strike="noStrike">
                <a:solidFill>
                  <a:srgbClr val="FFFFFF"/>
                </a:solidFill>
                <a:effectLst/>
                <a:uFillTx/>
              </a:endParaRPr>
            </a:p>
          </p:txBody>
        </p:sp>
      </p:grpSp>
      <p:sp>
        <p:nvSpPr>
          <p:cNvPr id="35" name="Shape 25"/>
          <p:cNvSpPr/>
          <p:nvPr/>
        </p:nvSpPr>
        <p:spPr>
          <a:xfrm>
            <a:off x="5678640" y="3782640"/>
            <a:ext cx="2971440" cy="1819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9E2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91440" rIns="91440" bIns="9144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u="none" strike="noStrike" spc="125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ea typeface="Roboto"/>
              </a:rPr>
              <a:t>EVIDENCE MODULE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Customer feedback moved from anecdotal to measurable.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38" name="Shape 28"/>
          <p:cNvSpPr/>
          <p:nvPr/>
        </p:nvSpPr>
        <p:spPr>
          <a:xfrm>
            <a:off x="8732880" y="1981200"/>
            <a:ext cx="2925720" cy="228564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F0F8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91440" rIns="91440" bIns="9144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RECOMMENDATION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Give the most important idea more space.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Do not make every card identical.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76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2" name="Shape 32"/>
          <p:cNvSpPr/>
          <p:nvPr/>
        </p:nvSpPr>
        <p:spPr>
          <a:xfrm>
            <a:off x="8732880" y="4395360"/>
            <a:ext cx="2925720" cy="1206720"/>
          </a:xfrm>
          <a:prstGeom prst="roundRect">
            <a:avLst>
              <a:gd name="adj" fmla="val 16667"/>
            </a:avLst>
          </a:prstGeom>
          <a:solidFill>
            <a:srgbClr val="1456E8"/>
          </a:solidFill>
          <a:ln w="12700">
            <a:solidFill>
              <a:srgbClr val="1456E8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91440" rIns="91440" bIns="9144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4 layouts  •  16:9  •  fully editable</a:t>
            </a:r>
            <a:endParaRPr kumimoji="0" lang="en-US" sz="112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401EA2-E70F-C905-E65E-2C3CB6565F56}"/>
              </a:ext>
            </a:extLst>
          </p:cNvPr>
          <p:cNvSpPr txBox="1"/>
          <p:nvPr/>
        </p:nvSpPr>
        <p:spPr>
          <a:xfrm>
            <a:off x="3048000" y="648306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i="1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Roboto"/>
                <a:ea typeface="Roboto"/>
              </a:rPr>
              <a:t>Starter pack</a:t>
            </a:r>
            <a:endParaRPr lang="en-US" sz="1000" b="0" u="none" strike="noStrike" dirty="0">
              <a:solidFill>
                <a:schemeClr val="tx2">
                  <a:lumMod val="60000"/>
                  <a:lumOff val="4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54" name="Slide Number Placeholder 4">
            <a:extLst>
              <a:ext uri="{FF2B5EF4-FFF2-40B4-BE49-F238E27FC236}">
                <a16:creationId xmlns:a16="http://schemas.microsoft.com/office/drawing/2014/main" id="{2A7285E7-644C-EFCE-B149-F2667899A2F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384280" y="6532988"/>
            <a:ext cx="292320" cy="237744"/>
          </a:xfrm>
        </p:spPr>
        <p:txBody>
          <a:bodyPr/>
          <a:lstStyle/>
          <a:p>
            <a:fld id="{B0CCF27F-1C87-436D-BEA1-51A237783041}" type="slidenum">
              <a:rPr lang="en-IN" smtClean="0"/>
              <a:pPr/>
              <a:t>1</a:t>
            </a:fld>
            <a:endParaRPr lang="en-IN" dirty="0"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4">
            <a:extLst>
              <a:ext uri="{FF2B5EF4-FFF2-40B4-BE49-F238E27FC236}">
                <a16:creationId xmlns:a16="http://schemas.microsoft.com/office/drawing/2014/main" id="{97ED85F3-C167-9578-12C9-CA7AB763DD89}"/>
              </a:ext>
            </a:extLst>
          </p:cNvPr>
          <p:cNvSpPr/>
          <p:nvPr/>
        </p:nvSpPr>
        <p:spPr>
          <a:xfrm>
            <a:off x="530280" y="1981200"/>
            <a:ext cx="6876000" cy="2807280"/>
          </a:xfrm>
          <a:prstGeom prst="roundRect">
            <a:avLst>
              <a:gd name="adj" fmla="val 10220"/>
            </a:avLst>
          </a:prstGeom>
          <a:solidFill>
            <a:schemeClr val="accent1"/>
          </a:solidFill>
          <a:ln w="5715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spc="125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ea typeface="Roboto"/>
                <a:cs typeface="+mn-cs"/>
              </a:rPr>
              <a:t>MAIN TAKEAWAY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Q3 performance</a:t>
            </a:r>
            <a:b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</a:b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remained strong, but</a:t>
            </a:r>
            <a:b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</a:b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conversion efficiency softened.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Revenue and enterprise pipeline remain healthy. Two priority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segments are converting below plan.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3" name="Text 7"/>
          <p:cNvSpPr/>
          <p:nvPr/>
        </p:nvSpPr>
        <p:spPr>
          <a:xfrm>
            <a:off x="5146033" y="2232589"/>
            <a:ext cx="1256822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u="none" strike="noStrike" dirty="0">
                <a:solidFill>
                  <a:schemeClr val="tx2">
                    <a:lumMod val="40000"/>
                    <a:lumOff val="60000"/>
                  </a:schemeClr>
                </a:solidFill>
                <a:effectLst/>
                <a:uFillTx/>
                <a:latin typeface="Roboto"/>
                <a:ea typeface="Roboto"/>
              </a:rPr>
              <a:t>Conversion index</a:t>
            </a:r>
            <a:endParaRPr lang="en-US" sz="1200" u="none" strike="noStrike" dirty="0">
              <a:solidFill>
                <a:schemeClr val="tx2">
                  <a:lumMod val="40000"/>
                  <a:lumOff val="6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54" name="Shape 8"/>
          <p:cNvSpPr/>
          <p:nvPr/>
        </p:nvSpPr>
        <p:spPr>
          <a:xfrm>
            <a:off x="5194900" y="2632057"/>
            <a:ext cx="363535" cy="282064"/>
          </a:xfrm>
          <a:prstGeom prst="line">
            <a:avLst/>
          </a:prstGeom>
          <a:ln w="25400">
            <a:solidFill>
              <a:srgbClr val="4B86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9"/>
          <p:cNvSpPr/>
          <p:nvPr/>
        </p:nvSpPr>
        <p:spPr>
          <a:xfrm flipV="1">
            <a:off x="5558436" y="2772780"/>
            <a:ext cx="363535" cy="141341"/>
          </a:xfrm>
          <a:prstGeom prst="line">
            <a:avLst/>
          </a:prstGeom>
          <a:ln w="25400">
            <a:solidFill>
              <a:srgbClr val="4B86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7440" rIns="90000" bIns="374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10"/>
          <p:cNvSpPr/>
          <p:nvPr/>
        </p:nvSpPr>
        <p:spPr>
          <a:xfrm>
            <a:off x="5921971" y="2772780"/>
            <a:ext cx="363535" cy="564745"/>
          </a:xfrm>
          <a:prstGeom prst="line">
            <a:avLst/>
          </a:prstGeom>
          <a:ln w="25400">
            <a:solidFill>
              <a:srgbClr val="4B86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11"/>
          <p:cNvSpPr/>
          <p:nvPr/>
        </p:nvSpPr>
        <p:spPr>
          <a:xfrm>
            <a:off x="6285506" y="3337526"/>
            <a:ext cx="364153" cy="282064"/>
          </a:xfrm>
          <a:prstGeom prst="line">
            <a:avLst/>
          </a:prstGeom>
          <a:ln w="25400">
            <a:solidFill>
              <a:srgbClr val="4B86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12"/>
          <p:cNvSpPr/>
          <p:nvPr/>
        </p:nvSpPr>
        <p:spPr>
          <a:xfrm>
            <a:off x="6649659" y="3619589"/>
            <a:ext cx="363535" cy="423405"/>
          </a:xfrm>
          <a:prstGeom prst="line">
            <a:avLst/>
          </a:prstGeom>
          <a:ln w="25400">
            <a:solidFill>
              <a:srgbClr val="4B86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13"/>
          <p:cNvSpPr/>
          <p:nvPr/>
        </p:nvSpPr>
        <p:spPr>
          <a:xfrm>
            <a:off x="5131945" y="2569719"/>
            <a:ext cx="124676" cy="124676"/>
          </a:xfrm>
          <a:prstGeom prst="ellipse">
            <a:avLst/>
          </a:prstGeom>
          <a:solidFill>
            <a:srgbClr val="4B86F7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14"/>
          <p:cNvSpPr/>
          <p:nvPr/>
        </p:nvSpPr>
        <p:spPr>
          <a:xfrm>
            <a:off x="5496098" y="2851783"/>
            <a:ext cx="124676" cy="124676"/>
          </a:xfrm>
          <a:prstGeom prst="ellipse">
            <a:avLst/>
          </a:prstGeom>
          <a:solidFill>
            <a:srgbClr val="4B86F7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15"/>
          <p:cNvSpPr/>
          <p:nvPr/>
        </p:nvSpPr>
        <p:spPr>
          <a:xfrm>
            <a:off x="5859633" y="2710442"/>
            <a:ext cx="124676" cy="124676"/>
          </a:xfrm>
          <a:prstGeom prst="ellipse">
            <a:avLst/>
          </a:prstGeom>
          <a:solidFill>
            <a:srgbClr val="4B86F7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16"/>
          <p:cNvSpPr/>
          <p:nvPr/>
        </p:nvSpPr>
        <p:spPr>
          <a:xfrm>
            <a:off x="6223168" y="3275188"/>
            <a:ext cx="124676" cy="124676"/>
          </a:xfrm>
          <a:prstGeom prst="ellipse">
            <a:avLst/>
          </a:prstGeom>
          <a:solidFill>
            <a:srgbClr val="4B86F7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Shape 17"/>
          <p:cNvSpPr/>
          <p:nvPr/>
        </p:nvSpPr>
        <p:spPr>
          <a:xfrm>
            <a:off x="6587321" y="3557252"/>
            <a:ext cx="124676" cy="124676"/>
          </a:xfrm>
          <a:prstGeom prst="ellipse">
            <a:avLst/>
          </a:prstGeom>
          <a:solidFill>
            <a:srgbClr val="4B86F7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18"/>
          <p:cNvSpPr/>
          <p:nvPr/>
        </p:nvSpPr>
        <p:spPr>
          <a:xfrm>
            <a:off x="6771733" y="3801533"/>
            <a:ext cx="482922" cy="482922"/>
          </a:xfrm>
          <a:prstGeom prst="ellipse">
            <a:avLst/>
          </a:prstGeom>
          <a:solidFill>
            <a:srgbClr val="FD039D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840" rIns="90000" bIns="6840" anchor="ctr" anchorCtr="0">
            <a:noAutofit/>
          </a:bodyPr>
          <a:lstStyle/>
          <a:p>
            <a:pPr algn="ctr"/>
            <a:r>
              <a:rPr lang="en-US" sz="1600" b="1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74</a:t>
            </a:r>
          </a:p>
        </p:txBody>
      </p:sp>
      <p:sp>
        <p:nvSpPr>
          <p:cNvPr id="67" name="Shape 21"/>
          <p:cNvSpPr/>
          <p:nvPr/>
        </p:nvSpPr>
        <p:spPr>
          <a:xfrm>
            <a:off x="7543800" y="1981200"/>
            <a:ext cx="1983960" cy="135288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>
                <a:alpha val="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normalizeH="0" baseline="0" noProof="0" dirty="0">
                <a:ln>
                  <a:noFill/>
                </a:ln>
                <a:solidFill>
                  <a:srgbClr val="1456E8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REVENUE GROWTH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56E8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+18%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vs. Q3 last year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Shape 29"/>
          <p:cNvSpPr/>
          <p:nvPr/>
        </p:nvSpPr>
        <p:spPr>
          <a:xfrm>
            <a:off x="7543800" y="3471600"/>
            <a:ext cx="4114440" cy="13622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chemeClr val="tx2">
                <a:lumMod val="40000"/>
                <a:lumOff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normalizeH="0" baseline="0" noProof="0" dirty="0">
                <a:ln>
                  <a:noFill/>
                </a:ln>
                <a:solidFill>
                  <a:srgbClr val="667085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WHAT TO WATCH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52033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Conversion weakened in healthcare and mid-market accounts.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Shape 32"/>
          <p:cNvSpPr/>
          <p:nvPr/>
        </p:nvSpPr>
        <p:spPr>
          <a:xfrm>
            <a:off x="530280" y="4957500"/>
            <a:ext cx="3291840" cy="144432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FFF5E5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RISK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52033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Two segments are below plan.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"/>
                <a:cs typeface="+mn-cs"/>
              </a:rPr>
              <a:t>Do not spread budget evenly.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2" name="Shape 36"/>
          <p:cNvSpPr/>
          <p:nvPr/>
        </p:nvSpPr>
        <p:spPr>
          <a:xfrm>
            <a:off x="3968460" y="4957500"/>
            <a:ext cx="4251600" cy="144432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F0F8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accent3"/>
                </a:solidFill>
                <a:latin typeface="Roboto"/>
                <a:ea typeface="Roboto"/>
              </a:rPr>
              <a:t>RECOMMENDATION</a:t>
            </a:r>
          </a:p>
          <a:p>
            <a:pPr>
              <a:spcBef>
                <a:spcPts val="2000"/>
              </a:spcBef>
              <a:tabLst>
                <a:tab pos="0" algn="l"/>
              </a:tabLst>
              <a:defRPr/>
            </a:pPr>
            <a:r>
              <a:rPr lang="en-US" sz="1600" b="1" dirty="0">
                <a:solidFill>
                  <a:srgbClr val="152033"/>
                </a:solidFill>
                <a:latin typeface="Roboto"/>
                <a:ea typeface="Roboto"/>
              </a:rPr>
              <a:t>Shift Q4 spend toward the highest-converting accounts.</a:t>
            </a:r>
          </a:p>
          <a:p>
            <a:pPr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1000" dirty="0">
                <a:ea typeface="Roboto"/>
              </a:rPr>
              <a:t>Review weekly, not monthly.</a:t>
            </a:r>
            <a:endParaRPr kumimoji="0" lang="en-US" sz="134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6" name="Shape 40"/>
          <p:cNvSpPr/>
          <p:nvPr/>
        </p:nvSpPr>
        <p:spPr>
          <a:xfrm>
            <a:off x="8366400" y="4957500"/>
            <a:ext cx="3291840" cy="1444320"/>
          </a:xfrm>
          <a:prstGeom prst="roundRect">
            <a:avLst>
              <a:gd name="adj" fmla="val 16667"/>
            </a:avLst>
          </a:prstGeom>
          <a:solidFill>
            <a:schemeClr val="accent2">
              <a:lumMod val="90000"/>
            </a:schemeClr>
          </a:solidFill>
          <a:ln w="12700">
            <a:solidFill>
              <a:srgbClr val="EAF8F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</a:rPr>
              <a:t>LEADING INDICATOR</a:t>
            </a:r>
          </a:p>
          <a:p>
            <a:pPr marR="0" lvl="0" indent="0" fontAlgn="auto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600" b="1" dirty="0">
                <a:solidFill>
                  <a:srgbClr val="152033"/>
                </a:solidFill>
                <a:latin typeface="Roboto"/>
                <a:ea typeface="Roboto"/>
              </a:rPr>
              <a:t>Demo-to-opportunity rate</a:t>
            </a:r>
          </a:p>
        </p:txBody>
      </p:sp>
      <p:sp>
        <p:nvSpPr>
          <p:cNvPr id="89" name="Shape 43"/>
          <p:cNvSpPr/>
          <p:nvPr/>
        </p:nvSpPr>
        <p:spPr>
          <a:xfrm flipV="1">
            <a:off x="8610682" y="6179570"/>
            <a:ext cx="504578" cy="47331"/>
          </a:xfrm>
          <a:prstGeom prst="line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" rIns="90000" bIns="-468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44"/>
          <p:cNvSpPr/>
          <p:nvPr/>
        </p:nvSpPr>
        <p:spPr>
          <a:xfrm flipV="1">
            <a:off x="9115260" y="6085754"/>
            <a:ext cx="504578" cy="93816"/>
          </a:xfrm>
          <a:prstGeom prst="line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4920" rIns="90000" bIns="3492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45"/>
          <p:cNvSpPr/>
          <p:nvPr/>
        </p:nvSpPr>
        <p:spPr>
          <a:xfrm>
            <a:off x="9619838" y="6085754"/>
            <a:ext cx="504155" cy="46908"/>
          </a:xfrm>
          <a:prstGeom prst="line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5040" rIns="90000" bIns="-50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46"/>
          <p:cNvSpPr/>
          <p:nvPr/>
        </p:nvSpPr>
        <p:spPr>
          <a:xfrm flipV="1">
            <a:off x="10123994" y="5991938"/>
            <a:ext cx="504578" cy="140724"/>
          </a:xfrm>
          <a:prstGeom prst="line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47"/>
          <p:cNvSpPr/>
          <p:nvPr/>
        </p:nvSpPr>
        <p:spPr>
          <a:xfrm flipV="1">
            <a:off x="10628572" y="5851214"/>
            <a:ext cx="504578" cy="140724"/>
          </a:xfrm>
          <a:prstGeom prst="line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48"/>
          <p:cNvSpPr/>
          <p:nvPr/>
        </p:nvSpPr>
        <p:spPr>
          <a:xfrm>
            <a:off x="8568000" y="6183796"/>
            <a:ext cx="85364" cy="85364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49"/>
          <p:cNvSpPr/>
          <p:nvPr/>
        </p:nvSpPr>
        <p:spPr>
          <a:xfrm>
            <a:off x="9072578" y="6136888"/>
            <a:ext cx="85364" cy="85364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50"/>
          <p:cNvSpPr/>
          <p:nvPr/>
        </p:nvSpPr>
        <p:spPr>
          <a:xfrm>
            <a:off x="9576734" y="6043072"/>
            <a:ext cx="85364" cy="85364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51"/>
          <p:cNvSpPr/>
          <p:nvPr/>
        </p:nvSpPr>
        <p:spPr>
          <a:xfrm>
            <a:off x="10081312" y="6089980"/>
            <a:ext cx="85364" cy="85364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52"/>
          <p:cNvSpPr/>
          <p:nvPr/>
        </p:nvSpPr>
        <p:spPr>
          <a:xfrm>
            <a:off x="10585890" y="5949256"/>
            <a:ext cx="85364" cy="85364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6840" rIns="90000" bIns="68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53"/>
          <p:cNvSpPr/>
          <p:nvPr/>
        </p:nvSpPr>
        <p:spPr>
          <a:xfrm>
            <a:off x="11053310" y="5626100"/>
            <a:ext cx="402296" cy="402296"/>
          </a:xfrm>
          <a:prstGeom prst="ellipse">
            <a:avLst/>
          </a:prstGeom>
          <a:solidFill>
            <a:srgbClr val="FD039D"/>
          </a:solidFill>
          <a:ln w="635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840" rIns="90000" bIns="6840" anchor="ctr">
            <a:noAutofit/>
          </a:bodyPr>
          <a:lstStyle/>
          <a:p>
            <a:pPr algn="ctr"/>
            <a:r>
              <a:rPr lang="en-US" sz="1000" b="1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39%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D54984-E57E-0EFF-ED74-B19F3E569E2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0CCF27F-1C87-436D-BEA1-51A237783041}" type="slidenum">
              <a:rPr lang="en-IN" smtClean="0"/>
              <a:pPr/>
              <a:t>2</a:t>
            </a:fld>
            <a:endParaRPr lang="en-IN" dirty="0">
              <a:latin typeface="+mn-lt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36D917EF-36E4-EC16-9AA1-40348E859BE8}"/>
              </a:ext>
            </a:extLst>
          </p:cNvPr>
          <p:cNvSpPr/>
          <p:nvPr/>
        </p:nvSpPr>
        <p:spPr>
          <a:xfrm>
            <a:off x="530280" y="604080"/>
            <a:ext cx="3291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u="none" strike="noStrike" dirty="0">
                <a:solidFill>
                  <a:srgbClr val="FD039D"/>
                </a:solidFill>
                <a:effectLst/>
                <a:uFillTx/>
                <a:ea typeface="Roboto"/>
              </a:rPr>
              <a:t>01 / EXECUTIVE SUMMARY</a:t>
            </a: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B51A037C-D8E0-BF6E-6C89-4242080171FA}"/>
              </a:ext>
            </a:extLst>
          </p:cNvPr>
          <p:cNvSpPr/>
          <p:nvPr/>
        </p:nvSpPr>
        <p:spPr>
          <a:xfrm>
            <a:off x="530280" y="768240"/>
            <a:ext cx="97837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 dirty="0">
                <a:solidFill>
                  <a:schemeClr val="tx2"/>
                </a:solidFill>
                <a:effectLst/>
                <a:uFillTx/>
                <a:ea typeface="Roboto"/>
              </a:rPr>
              <a:t>Growth held up. Efficiency needs attention.</a:t>
            </a: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A2B7DEDC-2D3A-F9FC-9DD8-722BE2561C2D}"/>
              </a:ext>
            </a:extLst>
          </p:cNvPr>
          <p:cNvSpPr/>
          <p:nvPr/>
        </p:nvSpPr>
        <p:spPr>
          <a:xfrm>
            <a:off x="530280" y="1284840"/>
            <a:ext cx="98751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30" b="0" u="none" strike="noStrike" dirty="0">
                <a:effectLst/>
                <a:uFillTx/>
                <a:ea typeface="Roboto"/>
              </a:rPr>
              <a:t>A full-width Bento layout lets the conclusion lead while evidence, risk and action remain visible.</a:t>
            </a: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3CDD84E4-E529-B190-C00B-D2549E621B91}"/>
              </a:ext>
            </a:extLst>
          </p:cNvPr>
          <p:cNvSpPr/>
          <p:nvPr/>
        </p:nvSpPr>
        <p:spPr>
          <a:xfrm>
            <a:off x="530280" y="1638814"/>
            <a:ext cx="621720" cy="360"/>
          </a:xfrm>
          <a:prstGeom prst="line">
            <a:avLst/>
          </a:prstGeom>
          <a:ln w="38100">
            <a:solidFill>
              <a:srgbClr val="FD03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A2C224E5-143B-0941-061D-746CB076A827}"/>
              </a:ext>
            </a:extLst>
          </p:cNvPr>
          <p:cNvSpPr/>
          <p:nvPr/>
        </p:nvSpPr>
        <p:spPr>
          <a:xfrm>
            <a:off x="6878415" y="2255520"/>
            <a:ext cx="214050" cy="214050"/>
          </a:xfrm>
          <a:prstGeom prst="ellipse">
            <a:avLst/>
          </a:prstGeom>
          <a:solidFill>
            <a:srgbClr val="FD039D"/>
          </a:solidFill>
          <a:ln w="12700">
            <a:solidFill>
              <a:srgbClr val="FD039D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6280" rIns="90000" bIns="2628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</a:endParaRPr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592451B8-C963-FC98-24A9-8C0B9355192F}"/>
              </a:ext>
            </a:extLst>
          </p:cNvPr>
          <p:cNvSpPr/>
          <p:nvPr/>
        </p:nvSpPr>
        <p:spPr>
          <a:xfrm>
            <a:off x="9671050" y="1981200"/>
            <a:ext cx="1983960" cy="13528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0160">
            <a:solidFill>
              <a:schemeClr val="tx2">
                <a:lumMod val="40000"/>
                <a:lumOff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normalizeH="0" baseline="0" noProof="0" dirty="0">
                <a:ln>
                  <a:noFill/>
                </a:ln>
                <a:solidFill>
                  <a:srgbClr val="1456E8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ENTERPRISE PIPELINE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56E8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42%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qualified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C6AB3E-3CA4-A24F-AA42-928A1115E1F0}"/>
              </a:ext>
            </a:extLst>
          </p:cNvPr>
          <p:cNvSpPr txBox="1"/>
          <p:nvPr/>
        </p:nvSpPr>
        <p:spPr>
          <a:xfrm>
            <a:off x="3048000" y="648306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i="1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Roboto"/>
                <a:ea typeface="Roboto"/>
              </a:rPr>
              <a:t>Layout principle: Dominant conclusion + evidence + action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3"/>
          <p:cNvSpPr/>
          <p:nvPr/>
        </p:nvSpPr>
        <p:spPr>
          <a:xfrm>
            <a:off x="530280" y="1981200"/>
            <a:ext cx="7333200" cy="4419600"/>
          </a:xfrm>
          <a:prstGeom prst="roundRect">
            <a:avLst>
              <a:gd name="adj" fmla="val 5420"/>
            </a:avLst>
          </a:prstGeom>
          <a:solidFill>
            <a:srgbClr val="FFFFFF"/>
          </a:solidFill>
          <a:ln w="10160">
            <a:solidFill>
              <a:srgbClr val="D9E2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tx2"/>
                </a:solidFill>
                <a:ea typeface="Roboto"/>
              </a:rPr>
              <a:t>PRODUCT INTERFACE</a:t>
            </a:r>
          </a:p>
        </p:txBody>
      </p:sp>
      <p:sp>
        <p:nvSpPr>
          <p:cNvPr id="108" name="Shape 5"/>
          <p:cNvSpPr/>
          <p:nvPr/>
        </p:nvSpPr>
        <p:spPr>
          <a:xfrm>
            <a:off x="672520" y="2566560"/>
            <a:ext cx="7049080" cy="3687360"/>
          </a:xfrm>
          <a:prstGeom prst="round2SameRect">
            <a:avLst>
              <a:gd name="adj1" fmla="val 0"/>
              <a:gd name="adj2" fmla="val 4204"/>
            </a:avLst>
          </a:prstGeom>
          <a:solidFill>
            <a:schemeClr val="bg1">
              <a:lumMod val="95000"/>
            </a:schemeClr>
          </a:solidFill>
          <a:ln w="10160">
            <a:solidFill>
              <a:srgbClr val="D9E2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6"/>
          <p:cNvSpPr/>
          <p:nvPr/>
        </p:nvSpPr>
        <p:spPr>
          <a:xfrm>
            <a:off x="672520" y="2566560"/>
            <a:ext cx="7049080" cy="32868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rgbClr val="E8EDF4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Shape 7"/>
          <p:cNvSpPr/>
          <p:nvPr/>
        </p:nvSpPr>
        <p:spPr>
          <a:xfrm>
            <a:off x="868057" y="2652697"/>
            <a:ext cx="156406" cy="156406"/>
          </a:xfrm>
          <a:prstGeom prst="ellipse">
            <a:avLst/>
          </a:prstGeom>
          <a:solidFill>
            <a:srgbClr val="F97066"/>
          </a:solidFill>
          <a:ln w="12700">
            <a:solidFill>
              <a:srgbClr val="F97066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8"/>
          <p:cNvSpPr/>
          <p:nvPr/>
        </p:nvSpPr>
        <p:spPr>
          <a:xfrm>
            <a:off x="1094719" y="2652697"/>
            <a:ext cx="156406" cy="156406"/>
          </a:xfrm>
          <a:prstGeom prst="ellipse">
            <a:avLst/>
          </a:prstGeom>
          <a:solidFill>
            <a:srgbClr val="F79009"/>
          </a:solidFill>
          <a:ln w="12700">
            <a:solidFill>
              <a:srgbClr val="F79009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9"/>
          <p:cNvSpPr/>
          <p:nvPr/>
        </p:nvSpPr>
        <p:spPr>
          <a:xfrm>
            <a:off x="1321380" y="2652697"/>
            <a:ext cx="156406" cy="156406"/>
          </a:xfrm>
          <a:prstGeom prst="ellipse">
            <a:avLst/>
          </a:prstGeom>
          <a:solidFill>
            <a:srgbClr val="12B76A"/>
          </a:solidFill>
          <a:ln w="12700">
            <a:solidFill>
              <a:srgbClr val="12B76A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0" rIns="90000" bIns="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10"/>
          <p:cNvSpPr/>
          <p:nvPr/>
        </p:nvSpPr>
        <p:spPr>
          <a:xfrm>
            <a:off x="941760" y="3005400"/>
            <a:ext cx="182844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dirty="0">
                <a:solidFill>
                  <a:srgbClr val="152033"/>
                </a:solidFill>
                <a:effectLst/>
                <a:uFillTx/>
                <a:latin typeface="Roboto"/>
                <a:ea typeface="Roboto"/>
              </a:rPr>
              <a:t>Executive analytics</a:t>
            </a:r>
            <a:endParaRPr lang="en-US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1"/>
          <p:cNvSpPr/>
          <p:nvPr/>
        </p:nvSpPr>
        <p:spPr>
          <a:xfrm>
            <a:off x="5760720" y="3005400"/>
            <a:ext cx="109692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dirty="0">
                <a:effectLst/>
                <a:uFillTx/>
                <a:latin typeface="Roboto"/>
                <a:ea typeface="Roboto"/>
              </a:rPr>
              <a:t>Performance</a:t>
            </a:r>
            <a:endParaRPr lang="en-US" sz="1200" b="0" u="none" strike="noStrike" dirty="0">
              <a:effectLst/>
              <a:uFillTx/>
              <a:latin typeface="Arial"/>
            </a:endParaRPr>
          </a:p>
        </p:txBody>
      </p:sp>
      <p:sp>
        <p:nvSpPr>
          <p:cNvPr id="115" name="Shape 12"/>
          <p:cNvSpPr/>
          <p:nvPr/>
        </p:nvSpPr>
        <p:spPr>
          <a:xfrm>
            <a:off x="941760" y="3398520"/>
            <a:ext cx="1508400" cy="785880"/>
          </a:xfrm>
          <a:prstGeom prst="roundRect">
            <a:avLst>
              <a:gd name="adj" fmla="val 16667"/>
            </a:avLst>
          </a:prstGeom>
          <a:solidFill>
            <a:srgbClr val="EAF1FF"/>
          </a:solidFill>
          <a:ln w="12700">
            <a:solidFill>
              <a:srgbClr val="EAF1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PIPELINE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+24%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1" name="Shape 18"/>
          <p:cNvSpPr/>
          <p:nvPr/>
        </p:nvSpPr>
        <p:spPr>
          <a:xfrm>
            <a:off x="4308440" y="3398520"/>
            <a:ext cx="3044520" cy="7858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9E2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accent1">
                    <a:lumMod val="40000"/>
                    <a:lumOff val="60000"/>
                  </a:schemeClr>
                </a:solidFill>
                <a:latin typeface="Roboto"/>
                <a:ea typeface="Roboto"/>
              </a:rPr>
              <a:t>DATA QUALITY</a:t>
            </a:r>
          </a:p>
          <a:p>
            <a:pPr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2000" b="1" dirty="0">
                <a:solidFill>
                  <a:schemeClr val="accent1"/>
                </a:solidFill>
                <a:latin typeface="Roboto"/>
                <a:ea typeface="Roboto"/>
              </a:rPr>
              <a:t>96%</a:t>
            </a:r>
            <a:r>
              <a:rPr lang="en-US" sz="1000" b="1" dirty="0">
                <a:solidFill>
                  <a:schemeClr val="accent1"/>
                </a:solidFill>
                <a:ea typeface="Roboto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"/>
                <a:cs typeface="+mn-cs"/>
              </a:rPr>
              <a:t>validated records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86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Text 22"/>
          <p:cNvSpPr/>
          <p:nvPr/>
        </p:nvSpPr>
        <p:spPr>
          <a:xfrm>
            <a:off x="941760" y="4769760"/>
            <a:ext cx="15998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>
              <a:tabLst>
                <a:tab pos="0" algn="l"/>
              </a:tabLst>
            </a:pPr>
            <a:r>
              <a:rPr lang="en-US" sz="1200" b="1" dirty="0">
                <a:solidFill>
                  <a:srgbClr val="152033"/>
                </a:solidFill>
                <a:latin typeface="Roboto"/>
                <a:ea typeface="Roboto"/>
              </a:rPr>
              <a:t>Qualified opportunities</a:t>
            </a:r>
          </a:p>
        </p:txBody>
      </p:sp>
      <p:sp>
        <p:nvSpPr>
          <p:cNvPr id="126" name="Shape 23"/>
          <p:cNvSpPr/>
          <p:nvPr/>
        </p:nvSpPr>
        <p:spPr>
          <a:xfrm>
            <a:off x="854075" y="5966760"/>
            <a:ext cx="4295775" cy="0"/>
          </a:xfrm>
          <a:prstGeom prst="line">
            <a:avLst/>
          </a:prstGeom>
          <a:ln w="10160">
            <a:solidFill>
              <a:schemeClr val="bg1">
                <a:lumMod val="7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24"/>
          <p:cNvSpPr/>
          <p:nvPr/>
        </p:nvSpPr>
        <p:spPr>
          <a:xfrm>
            <a:off x="969120" y="5579400"/>
            <a:ext cx="494640" cy="387720"/>
          </a:xfrm>
          <a:prstGeom prst="rect">
            <a:avLst/>
          </a:prstGeom>
          <a:solidFill>
            <a:schemeClr val="tx2">
              <a:alpha val="85000"/>
            </a:schemeClr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25"/>
          <p:cNvSpPr/>
          <p:nvPr/>
        </p:nvSpPr>
        <p:spPr>
          <a:xfrm>
            <a:off x="1564920" y="5477880"/>
            <a:ext cx="494640" cy="489240"/>
          </a:xfrm>
          <a:prstGeom prst="rect">
            <a:avLst/>
          </a:prstGeom>
          <a:solidFill>
            <a:schemeClr val="tx2">
              <a:alpha val="85000"/>
            </a:schemeClr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26"/>
          <p:cNvSpPr/>
          <p:nvPr/>
        </p:nvSpPr>
        <p:spPr>
          <a:xfrm>
            <a:off x="2160720" y="5514960"/>
            <a:ext cx="494640" cy="452520"/>
          </a:xfrm>
          <a:prstGeom prst="rect">
            <a:avLst/>
          </a:prstGeom>
          <a:solidFill>
            <a:schemeClr val="tx2">
              <a:alpha val="85000"/>
            </a:schemeClr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27"/>
          <p:cNvSpPr/>
          <p:nvPr/>
        </p:nvSpPr>
        <p:spPr>
          <a:xfrm>
            <a:off x="2756160" y="5357640"/>
            <a:ext cx="494640" cy="609480"/>
          </a:xfrm>
          <a:prstGeom prst="rect">
            <a:avLst/>
          </a:prstGeom>
          <a:solidFill>
            <a:schemeClr val="tx2">
              <a:alpha val="85000"/>
            </a:schemeClr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28"/>
          <p:cNvSpPr/>
          <p:nvPr/>
        </p:nvSpPr>
        <p:spPr>
          <a:xfrm>
            <a:off x="3351960" y="5302200"/>
            <a:ext cx="494640" cy="664920"/>
          </a:xfrm>
          <a:prstGeom prst="rect">
            <a:avLst/>
          </a:prstGeom>
          <a:solidFill>
            <a:schemeClr val="tx2">
              <a:alpha val="85000"/>
            </a:schemeClr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29"/>
          <p:cNvSpPr/>
          <p:nvPr/>
        </p:nvSpPr>
        <p:spPr>
          <a:xfrm>
            <a:off x="3947760" y="5219040"/>
            <a:ext cx="494640" cy="748080"/>
          </a:xfrm>
          <a:prstGeom prst="rect">
            <a:avLst/>
          </a:prstGeom>
          <a:solidFill>
            <a:schemeClr val="tx2">
              <a:alpha val="85000"/>
            </a:schemeClr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30"/>
          <p:cNvSpPr/>
          <p:nvPr/>
        </p:nvSpPr>
        <p:spPr>
          <a:xfrm>
            <a:off x="4543200" y="5089800"/>
            <a:ext cx="494640" cy="877320"/>
          </a:xfrm>
          <a:prstGeom prst="rect">
            <a:avLst/>
          </a:prstGeom>
          <a:solidFill>
            <a:schemeClr val="accent3"/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31"/>
          <p:cNvSpPr/>
          <p:nvPr/>
        </p:nvSpPr>
        <p:spPr>
          <a:xfrm>
            <a:off x="5378000" y="4705680"/>
            <a:ext cx="1974600" cy="126108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0B1F3A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ctr"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accent1">
                    <a:lumMod val="40000"/>
                    <a:lumOff val="60000"/>
                  </a:schemeClr>
                </a:solidFill>
                <a:latin typeface="Roboto"/>
                <a:ea typeface="Roboto"/>
              </a:rPr>
              <a:t>BEST SEGMENT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Enterprise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+31% win rate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8" name="Shape 35"/>
          <p:cNvSpPr/>
          <p:nvPr/>
        </p:nvSpPr>
        <p:spPr>
          <a:xfrm>
            <a:off x="8001000" y="1981200"/>
            <a:ext cx="3648240" cy="12067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0B1F3A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VALUE PROPOSITION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Bring fragmented reporting into one view.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Shape 38"/>
          <p:cNvSpPr/>
          <p:nvPr/>
        </p:nvSpPr>
        <p:spPr>
          <a:xfrm>
            <a:off x="8001000" y="3297960"/>
            <a:ext cx="1755360" cy="95976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F0F8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accent3">
                    <a:lumMod val="60000"/>
                    <a:lumOff val="40000"/>
                  </a:schemeClr>
                </a:solidFill>
                <a:latin typeface="Roboto"/>
                <a:ea typeface="Roboto"/>
              </a:rPr>
              <a:t>PROOF</a:t>
            </a:r>
          </a:p>
          <a:p>
            <a:pPr>
              <a:spcBef>
                <a:spcPts val="600"/>
              </a:spcBef>
              <a:tabLst>
                <a:tab pos="0" algn="l"/>
              </a:tabLst>
              <a:defRPr/>
            </a:pPr>
            <a:r>
              <a:rPr lang="en-US" sz="2000" b="1" dirty="0">
                <a:solidFill>
                  <a:schemeClr val="accent3"/>
                </a:solidFill>
                <a:latin typeface="Roboto"/>
                <a:ea typeface="Roboto"/>
              </a:rPr>
              <a:t>28%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Roboto"/>
                <a:cs typeface="+mn-cs"/>
              </a:rPr>
              <a:t>less reporting time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5" name="Shape 42"/>
          <p:cNvSpPr/>
          <p:nvPr/>
        </p:nvSpPr>
        <p:spPr>
          <a:xfrm>
            <a:off x="9893880" y="3298080"/>
            <a:ext cx="1755360" cy="95976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EAF1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  <a:ea typeface="Roboto"/>
              </a:rPr>
              <a:t>ADOPTION</a:t>
            </a:r>
          </a:p>
          <a:p>
            <a:pPr marR="0" lvl="0" indent="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2000" b="1" dirty="0">
                <a:solidFill>
                  <a:schemeClr val="tx2"/>
                </a:solidFill>
                <a:latin typeface="Roboto"/>
                <a:ea typeface="Roboto"/>
              </a:rPr>
              <a:t>84%</a:t>
            </a:r>
          </a:p>
          <a:p>
            <a:pPr>
              <a:tabLst>
                <a:tab pos="0" algn="l"/>
              </a:tabLst>
              <a:defRPr/>
            </a:pPr>
            <a:r>
              <a:rPr lang="en-US" sz="1000" dirty="0">
                <a:ea typeface="Roboto"/>
              </a:rPr>
              <a:t>weekly active users</a:t>
            </a:r>
          </a:p>
        </p:txBody>
      </p:sp>
      <p:sp>
        <p:nvSpPr>
          <p:cNvPr id="149" name="Shape 46"/>
          <p:cNvSpPr/>
          <p:nvPr/>
        </p:nvSpPr>
        <p:spPr>
          <a:xfrm>
            <a:off x="8001000" y="4367760"/>
            <a:ext cx="3648240" cy="1005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9E2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Roboto"/>
                <a:ea typeface="Roboto"/>
              </a:rPr>
              <a:t>ENTERPRISE READY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Permissions, governance and shared workflows.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2" name="Shape 49"/>
          <p:cNvSpPr/>
          <p:nvPr/>
        </p:nvSpPr>
        <p:spPr>
          <a:xfrm>
            <a:off x="8001000" y="5483280"/>
            <a:ext cx="3648240" cy="831600"/>
          </a:xfrm>
          <a:prstGeom prst="roundRect">
            <a:avLst>
              <a:gd name="adj" fmla="val 16667"/>
            </a:avLst>
          </a:prstGeom>
          <a:solidFill>
            <a:srgbClr val="1456E8"/>
          </a:solidFill>
          <a:ln w="12700">
            <a:solidFill>
              <a:srgbClr val="1456E8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“We finally have one view of the work.”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1EE878-D8F9-78D1-7E7A-E435C6E67672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0CCF27F-1C87-436D-BEA1-51A237783041}" type="slidenum">
              <a:rPr lang="en-IN" smtClean="0"/>
              <a:pPr/>
              <a:t>3</a:t>
            </a:fld>
            <a:endParaRPr lang="en-IN" dirty="0">
              <a:latin typeface="+mn-lt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D80D70B1-11B2-B11A-A14B-A106423D3E7F}"/>
              </a:ext>
            </a:extLst>
          </p:cNvPr>
          <p:cNvSpPr/>
          <p:nvPr/>
        </p:nvSpPr>
        <p:spPr>
          <a:xfrm>
            <a:off x="530280" y="604080"/>
            <a:ext cx="3291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u="none" strike="noStrike" dirty="0">
                <a:solidFill>
                  <a:srgbClr val="FD039D"/>
                </a:solidFill>
                <a:effectLst/>
                <a:uFillTx/>
                <a:ea typeface="Roboto"/>
              </a:rPr>
              <a:t>02 / PRODUCT OVERVIEW</a:t>
            </a: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BE25E85D-8D44-D233-15BC-87FB47D8C55A}"/>
              </a:ext>
            </a:extLst>
          </p:cNvPr>
          <p:cNvSpPr/>
          <p:nvPr/>
        </p:nvSpPr>
        <p:spPr>
          <a:xfrm>
            <a:off x="530280" y="768240"/>
            <a:ext cx="97837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 dirty="0">
                <a:solidFill>
                  <a:schemeClr val="tx2"/>
                </a:solidFill>
                <a:effectLst/>
                <a:uFillTx/>
                <a:ea typeface="Roboto"/>
              </a:rPr>
              <a:t>Give the product visual room to lead.</a:t>
            </a: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256C538D-7BE9-F5C5-796E-0E2CEA6D3C55}"/>
              </a:ext>
            </a:extLst>
          </p:cNvPr>
          <p:cNvSpPr/>
          <p:nvPr/>
        </p:nvSpPr>
        <p:spPr>
          <a:xfrm>
            <a:off x="530280" y="1284840"/>
            <a:ext cx="98751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30" b="0" u="none" strike="noStrike" dirty="0">
                <a:effectLst/>
                <a:uFillTx/>
                <a:ea typeface="Roboto"/>
              </a:rPr>
              <a:t>The interface gets the largest module; value, proof and enterprise context support it without shrinking it.</a:t>
            </a: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C3E21682-B5B4-0020-4F50-1A75483DAEA2}"/>
              </a:ext>
            </a:extLst>
          </p:cNvPr>
          <p:cNvSpPr/>
          <p:nvPr/>
        </p:nvSpPr>
        <p:spPr>
          <a:xfrm>
            <a:off x="530280" y="1638814"/>
            <a:ext cx="621720" cy="360"/>
          </a:xfrm>
          <a:prstGeom prst="line">
            <a:avLst/>
          </a:prstGeom>
          <a:ln w="38100">
            <a:solidFill>
              <a:srgbClr val="FD03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A5BA76C1-BBC8-CAF8-C6AF-1C67F17952B4}"/>
              </a:ext>
            </a:extLst>
          </p:cNvPr>
          <p:cNvSpPr/>
          <p:nvPr/>
        </p:nvSpPr>
        <p:spPr>
          <a:xfrm>
            <a:off x="2625100" y="3398520"/>
            <a:ext cx="1508400" cy="78588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EAF1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REPORTING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−28%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FFDB17-DD0A-A1FA-E696-5915B453067C}"/>
              </a:ext>
            </a:extLst>
          </p:cNvPr>
          <p:cNvSpPr txBox="1"/>
          <p:nvPr/>
        </p:nvSpPr>
        <p:spPr>
          <a:xfrm>
            <a:off x="3048000" y="648306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i="1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Roboto"/>
                <a:ea typeface="Roboto"/>
              </a:rPr>
              <a:t>Layout principle: Visual-first hierarchy + compact proof modules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3"/>
          <p:cNvSpPr/>
          <p:nvPr/>
        </p:nvSpPr>
        <p:spPr>
          <a:xfrm>
            <a:off x="530280" y="1986428"/>
            <a:ext cx="3456000" cy="1974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9E2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ea typeface="Roboto"/>
              </a:rPr>
              <a:t>CHALLENGE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1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Monthly reporting was spread across five systems.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0" i="0" u="none" strike="noStrike" kern="1200" cap="none" normalizeH="0" baseline="0" noProof="0" dirty="0">
                <a:ln>
                  <a:noFill/>
                </a:ln>
                <a:effectLst/>
                <a:uLnTx/>
                <a:uFillTx/>
                <a:ea typeface="Roboto"/>
                <a:cs typeface="+mn-cs"/>
              </a:rPr>
              <a:t>Teams spent days reconciling versions before they could review performance.</a:t>
            </a:r>
            <a:endParaRPr kumimoji="0" lang="en-US" sz="1200" b="0" i="0" u="none" strike="noStrike" kern="1200" cap="none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3" name="Shape 7"/>
          <p:cNvSpPr/>
          <p:nvPr/>
        </p:nvSpPr>
        <p:spPr>
          <a:xfrm>
            <a:off x="4123800" y="1986428"/>
            <a:ext cx="3447000" cy="1974600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EAF1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dirty="0">
                <a:solidFill>
                  <a:schemeClr val="tx2">
                    <a:lumMod val="60000"/>
                    <a:lumOff val="40000"/>
                  </a:schemeClr>
                </a:solidFill>
                <a:ea typeface="Roboto"/>
              </a:rPr>
              <a:t>APPROACH</a:t>
            </a:r>
          </a:p>
          <a:p>
            <a:pPr>
              <a:spcBef>
                <a:spcPts val="2400"/>
              </a:spcBef>
              <a:tabLst>
                <a:tab pos="0" algn="l"/>
              </a:tabLst>
              <a:defRPr/>
            </a:pPr>
            <a:r>
              <a:rPr lang="en-US" sz="1600" b="1" dirty="0">
                <a:latin typeface="Roboto"/>
                <a:ea typeface="Roboto"/>
              </a:rPr>
              <a:t>Centralize the reporting flow and standardize review.</a:t>
            </a:r>
          </a:p>
          <a:p>
            <a:pPr>
              <a:spcBef>
                <a:spcPts val="1200"/>
              </a:spcBef>
              <a:tabLst>
                <a:tab pos="0" algn="l"/>
              </a:tabLst>
              <a:defRPr/>
            </a:pPr>
            <a:r>
              <a:rPr lang="en-US" sz="1200" dirty="0">
                <a:ea typeface="Roboto"/>
              </a:rPr>
              <a:t>One dashboard. One owner. A shared weekly review cadence.</a:t>
            </a:r>
            <a:endParaRPr kumimoji="0" lang="en-US" sz="152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7708320" y="1986428"/>
            <a:ext cx="3940560" cy="4123440"/>
          </a:xfrm>
          <a:prstGeom prst="roundRect">
            <a:avLst>
              <a:gd name="adj" fmla="val 8932"/>
            </a:avLst>
          </a:prstGeom>
          <a:solidFill>
            <a:srgbClr val="1456E8"/>
          </a:solidFill>
          <a:ln w="12700">
            <a:solidFill>
              <a:srgbClr val="1456E8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  <a:ea typeface="Roboto"/>
              </a:rPr>
              <a:t>RESULT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+mn-cs"/>
              </a:rPr>
              <a:t>35%</a:t>
            </a:r>
            <a:endParaRPr kumimoji="0" lang="en-US" sz="7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+mn-cs"/>
              </a:rPr>
              <a:t>faster monthly reporting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1" name="Text 15"/>
          <p:cNvSpPr/>
          <p:nvPr/>
        </p:nvSpPr>
        <p:spPr>
          <a:xfrm>
            <a:off x="7964280" y="4326615"/>
            <a:ext cx="10969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dirty="0">
                <a:solidFill>
                  <a:schemeClr val="tx2">
                    <a:lumMod val="20000"/>
                    <a:lumOff val="80000"/>
                  </a:schemeClr>
                </a:solidFill>
                <a:effectLst/>
                <a:uFillTx/>
                <a:latin typeface="Roboto"/>
                <a:ea typeface="Roboto"/>
              </a:rPr>
              <a:t>Reporting cycle</a:t>
            </a:r>
            <a:endParaRPr lang="en-US" sz="1200" b="0" u="none" strike="noStrike" dirty="0">
              <a:solidFill>
                <a:schemeClr val="tx2">
                  <a:lumMod val="20000"/>
                  <a:lumOff val="8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6"/>
          <p:cNvSpPr/>
          <p:nvPr/>
        </p:nvSpPr>
        <p:spPr>
          <a:xfrm>
            <a:off x="7964280" y="4692555"/>
            <a:ext cx="5666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D9E4FF"/>
                </a:solidFill>
                <a:effectLst/>
                <a:uFillTx/>
                <a:latin typeface="Roboto"/>
                <a:ea typeface="Roboto"/>
              </a:rPr>
              <a:t>Before</a:t>
            </a:r>
            <a:endParaRPr lang="en-US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17"/>
          <p:cNvSpPr/>
          <p:nvPr/>
        </p:nvSpPr>
        <p:spPr>
          <a:xfrm>
            <a:off x="8595360" y="4706235"/>
            <a:ext cx="2194200" cy="155160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18"/>
          <p:cNvSpPr/>
          <p:nvPr/>
        </p:nvSpPr>
        <p:spPr>
          <a:xfrm>
            <a:off x="10887187" y="4691482"/>
            <a:ext cx="583493" cy="1846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dirty="0">
                <a:solidFill>
                  <a:srgbClr val="FFFFFF"/>
                </a:solidFill>
                <a:effectLst/>
                <a:uFillTx/>
                <a:latin typeface="Roboto"/>
                <a:ea typeface="Roboto"/>
              </a:rPr>
              <a:t>7.2 days</a:t>
            </a:r>
            <a:endParaRPr lang="en-US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19"/>
          <p:cNvSpPr/>
          <p:nvPr/>
        </p:nvSpPr>
        <p:spPr>
          <a:xfrm>
            <a:off x="7964280" y="5108299"/>
            <a:ext cx="5666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 dirty="0">
                <a:solidFill>
                  <a:srgbClr val="D9E4FF"/>
                </a:solidFill>
                <a:effectLst/>
                <a:uFillTx/>
                <a:latin typeface="Roboto"/>
                <a:ea typeface="Roboto"/>
              </a:rPr>
              <a:t>After</a:t>
            </a:r>
            <a:endParaRPr lang="en-US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20"/>
          <p:cNvSpPr/>
          <p:nvPr/>
        </p:nvSpPr>
        <p:spPr>
          <a:xfrm>
            <a:off x="8595360" y="5121979"/>
            <a:ext cx="1444320" cy="155160"/>
          </a:xfrm>
          <a:prstGeom prst="rect">
            <a:avLst/>
          </a:prstGeom>
          <a:solidFill>
            <a:srgbClr val="FD039D"/>
          </a:solidFill>
          <a:ln w="12700">
            <a:solidFill>
              <a:srgbClr val="FD039D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1"/>
          <p:cNvSpPr/>
          <p:nvPr/>
        </p:nvSpPr>
        <p:spPr>
          <a:xfrm>
            <a:off x="10146667" y="5107226"/>
            <a:ext cx="583493" cy="1846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dirty="0">
                <a:solidFill>
                  <a:srgbClr val="FFFFFF"/>
                </a:solidFill>
                <a:effectLst/>
                <a:uFillTx/>
                <a:latin typeface="Roboto"/>
                <a:ea typeface="Roboto"/>
              </a:rPr>
              <a:t>4.7 days</a:t>
            </a:r>
            <a:endParaRPr lang="en-US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2"/>
          <p:cNvSpPr/>
          <p:nvPr/>
        </p:nvSpPr>
        <p:spPr>
          <a:xfrm>
            <a:off x="7964280" y="5475634"/>
            <a:ext cx="191988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 dirty="0">
                <a:solidFill>
                  <a:srgbClr val="FFFFFF"/>
                </a:solidFill>
                <a:effectLst/>
                <a:uFillTx/>
                <a:latin typeface="Roboto"/>
                <a:ea typeface="Roboto"/>
              </a:rPr>
              <a:t>−2.5 days per cycle</a:t>
            </a:r>
            <a:endParaRPr lang="en-US" sz="1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24"/>
          <p:cNvSpPr/>
          <p:nvPr/>
        </p:nvSpPr>
        <p:spPr>
          <a:xfrm>
            <a:off x="530280" y="4098548"/>
            <a:ext cx="7040520" cy="2011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0B1F3A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spcBef>
                <a:spcPts val="1200"/>
              </a:spcBef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accent1">
                    <a:lumMod val="40000"/>
                    <a:lumOff val="60000"/>
                  </a:schemeClr>
                </a:solidFill>
                <a:ea typeface="Roboto"/>
              </a:rPr>
              <a:t>CUSTOMER PROOF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“Teams now spend less time reconciling information and more time using it.”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+mn-cs"/>
              </a:rPr>
              <a:t>Operations lead  •  fictional example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CD3094-A53D-CA69-8792-211478FCC5F9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0CCF27F-1C87-436D-BEA1-51A237783041}" type="slidenum">
              <a:rPr lang="en-IN" smtClean="0"/>
              <a:pPr/>
              <a:t>4</a:t>
            </a:fld>
            <a:endParaRPr lang="en-IN" dirty="0">
              <a:latin typeface="+mn-lt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A813CA53-4D55-4781-2B0D-E308696ADCC1}"/>
              </a:ext>
            </a:extLst>
          </p:cNvPr>
          <p:cNvSpPr/>
          <p:nvPr/>
        </p:nvSpPr>
        <p:spPr>
          <a:xfrm>
            <a:off x="530280" y="604080"/>
            <a:ext cx="3291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u="none" strike="noStrike" dirty="0">
                <a:solidFill>
                  <a:srgbClr val="FD039D"/>
                </a:solidFill>
                <a:effectLst/>
                <a:uFillTx/>
                <a:ea typeface="Roboto"/>
              </a:rPr>
              <a:t>03 / CASE STUDY</a:t>
            </a: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BF4A5128-78CB-D2AB-1CE2-9A29FACEFB3D}"/>
              </a:ext>
            </a:extLst>
          </p:cNvPr>
          <p:cNvSpPr/>
          <p:nvPr/>
        </p:nvSpPr>
        <p:spPr>
          <a:xfrm>
            <a:off x="530280" y="768240"/>
            <a:ext cx="97837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 dirty="0">
                <a:solidFill>
                  <a:schemeClr val="tx2"/>
                </a:solidFill>
                <a:effectLst/>
                <a:uFillTx/>
                <a:ea typeface="Roboto"/>
              </a:rPr>
              <a:t>Make the result the easiest thing to find.</a:t>
            </a: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8B1BA611-13EE-3674-D0B0-249CC1E684A3}"/>
              </a:ext>
            </a:extLst>
          </p:cNvPr>
          <p:cNvSpPr/>
          <p:nvPr/>
        </p:nvSpPr>
        <p:spPr>
          <a:xfrm>
            <a:off x="530280" y="1284840"/>
            <a:ext cx="98751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30" b="0" u="none" strike="noStrike" dirty="0">
                <a:effectLst/>
                <a:uFillTx/>
                <a:ea typeface="Roboto"/>
              </a:rPr>
              <a:t>Challenge and approach provide context. The outcome gets the strongest visual weight.</a:t>
            </a: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B39AAD32-B224-EF0E-C897-48BFD4E12E83}"/>
              </a:ext>
            </a:extLst>
          </p:cNvPr>
          <p:cNvSpPr/>
          <p:nvPr/>
        </p:nvSpPr>
        <p:spPr>
          <a:xfrm>
            <a:off x="530280" y="1638814"/>
            <a:ext cx="621720" cy="360"/>
          </a:xfrm>
          <a:prstGeom prst="line">
            <a:avLst/>
          </a:prstGeom>
          <a:ln w="38100">
            <a:solidFill>
              <a:srgbClr val="FD03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D81DBF-8849-FC35-D64A-DFE8F7516E77}"/>
              </a:ext>
            </a:extLst>
          </p:cNvPr>
          <p:cNvCxnSpPr>
            <a:cxnSpLocks/>
          </p:cNvCxnSpPr>
          <p:nvPr/>
        </p:nvCxnSpPr>
        <p:spPr>
          <a:xfrm>
            <a:off x="7888727" y="4107015"/>
            <a:ext cx="3579747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hape 9">
            <a:extLst>
              <a:ext uri="{FF2B5EF4-FFF2-40B4-BE49-F238E27FC236}">
                <a16:creationId xmlns:a16="http://schemas.microsoft.com/office/drawing/2014/main" id="{9C993F96-4F7B-5A7F-0EBD-A5F9944D4C52}"/>
              </a:ext>
            </a:extLst>
          </p:cNvPr>
          <p:cNvSpPr/>
          <p:nvPr/>
        </p:nvSpPr>
        <p:spPr>
          <a:xfrm>
            <a:off x="11254424" y="2200284"/>
            <a:ext cx="214050" cy="214050"/>
          </a:xfrm>
          <a:prstGeom prst="ellipse">
            <a:avLst/>
          </a:prstGeom>
          <a:solidFill>
            <a:srgbClr val="FD039D"/>
          </a:solidFill>
          <a:ln w="12700">
            <a:solidFill>
              <a:srgbClr val="FD039D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6280" rIns="90000" bIns="2628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3239A7-5A3D-250C-7F7B-EA0B4204DE96}"/>
              </a:ext>
            </a:extLst>
          </p:cNvPr>
          <p:cNvSpPr txBox="1"/>
          <p:nvPr/>
        </p:nvSpPr>
        <p:spPr>
          <a:xfrm>
            <a:off x="3048000" y="648306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i="1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Roboto"/>
                <a:ea typeface="Roboto"/>
              </a:rPr>
              <a:t>Layout principle: Context supports the outcome; it does not compete with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3"/>
          <p:cNvSpPr/>
          <p:nvPr/>
        </p:nvSpPr>
        <p:spPr>
          <a:xfrm>
            <a:off x="530280" y="1981200"/>
            <a:ext cx="3730320" cy="4419600"/>
          </a:xfrm>
          <a:prstGeom prst="roundRect">
            <a:avLst>
              <a:gd name="adj" fmla="val 8723"/>
            </a:avLst>
          </a:prstGeom>
          <a:solidFill>
            <a:schemeClr val="accent1"/>
          </a:solidFill>
          <a:ln w="12700">
            <a:solidFill>
              <a:srgbClr val="0B1F3A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dirty="0">
                <a:solidFill>
                  <a:srgbClr val="AFC4FF"/>
                </a:solidFill>
                <a:ea typeface="Roboto"/>
              </a:rPr>
              <a:t>MAIN PROPOSITION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400" b="1" i="0" u="none" strike="noStrike" kern="1200" cap="none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+mn-cs"/>
              </a:rPr>
              <a:t>One creative system across the work your B2B team produces.</a:t>
            </a:r>
            <a:endParaRPr kumimoji="0" lang="en-US" sz="2400" b="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b="0" i="0" u="none" strike="noStrike" kern="1200" cap="none" normalizeH="0" baseline="0" noProof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Use the same hierarchy, spacing and brand logic across formats — without making every deliverable look identical.</a:t>
            </a:r>
            <a:endParaRPr lang="en-US" sz="1400" dirty="0">
              <a:solidFill>
                <a:schemeClr val="tx2">
                  <a:lumMod val="20000"/>
                  <a:lumOff val="80000"/>
                </a:schemeClr>
              </a:solidFill>
              <a:latin typeface="Roboto"/>
              <a:ea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i="0" u="none" strike="noStrike" kern="1200" cap="none" normalizeH="0" baseline="0" noProof="0" dirty="0">
                <a:ln>
                  <a:noFill/>
                </a:ln>
                <a:solidFill>
                  <a:srgbClr val="AFC4FF"/>
                </a:solidFill>
                <a:effectLst/>
                <a:uLnTx/>
                <a:uFillTx/>
                <a:ea typeface="Roboto"/>
                <a:cs typeface="+mn-cs"/>
              </a:rPr>
              <a:t>PRESENTATION  •  REPORT  •  CAMPAIGN  •  VIDEO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5" name="Shape 9"/>
          <p:cNvSpPr/>
          <p:nvPr/>
        </p:nvSpPr>
        <p:spPr>
          <a:xfrm>
            <a:off x="4398120" y="1981200"/>
            <a:ext cx="3382920" cy="1692076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EAF1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dirty="0">
                <a:solidFill>
                  <a:schemeClr val="tx2">
                    <a:lumMod val="60000"/>
                    <a:lumOff val="40000"/>
                  </a:schemeClr>
                </a:solidFill>
                <a:ea typeface="Roboto"/>
              </a:rPr>
              <a:t>PRESENTATIONS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Sales decks, leadership presentations and investor communication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+mn-cs"/>
              </a:rPr>
              <a:t>Story • hierarchy • slide systems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9" name="Shape 13"/>
          <p:cNvSpPr/>
          <p:nvPr/>
        </p:nvSpPr>
        <p:spPr>
          <a:xfrm>
            <a:off x="7918560" y="1981200"/>
            <a:ext cx="3730320" cy="169207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9E2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ea typeface="Roboto"/>
              </a:rPr>
              <a:t>REPORTS &amp; DOCUMENTS</a:t>
            </a:r>
          </a:p>
          <a:p>
            <a:pPr>
              <a:spcBef>
                <a:spcPts val="3000"/>
              </a:spcBef>
              <a:tabLst>
                <a:tab pos="0" algn="l"/>
              </a:tabLst>
              <a:defRPr/>
            </a:pPr>
            <a:r>
              <a:rPr lang="en-US" sz="1400" b="1" dirty="0">
                <a:latin typeface="Roboto"/>
                <a:ea typeface="Roboto"/>
              </a:rPr>
              <a:t>Whitepapers, case studies and long-form business content</a:t>
            </a:r>
          </a:p>
          <a:p>
            <a:pPr>
              <a:spcBef>
                <a:spcPts val="1800"/>
              </a:spcBef>
              <a:tabLst>
                <a:tab pos="0" algn="l"/>
              </a:tabLst>
              <a:defRPr/>
            </a:pPr>
            <a:r>
              <a:rPr lang="en-US" sz="1000" dirty="0">
                <a:latin typeface="Roboto"/>
                <a:ea typeface="Roboto"/>
              </a:rPr>
              <a:t>Structure • evidence • readability</a:t>
            </a:r>
          </a:p>
          <a:p>
            <a:pPr>
              <a:tabLst>
                <a:tab pos="0" algn="l"/>
              </a:tabLst>
            </a:pP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17"/>
          <p:cNvSpPr/>
          <p:nvPr/>
        </p:nvSpPr>
        <p:spPr>
          <a:xfrm>
            <a:off x="4398120" y="3806190"/>
            <a:ext cx="4736160" cy="1692076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FFF0F8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dirty="0">
                <a:solidFill>
                  <a:schemeClr val="accent3"/>
                </a:solidFill>
                <a:ea typeface="Roboto"/>
              </a:rPr>
              <a:t>MARKETING CREATIVE</a:t>
            </a:r>
          </a:p>
          <a:p>
            <a:pPr>
              <a:spcBef>
                <a:spcPts val="3000"/>
              </a:spcBef>
              <a:tabLst>
                <a:tab pos="0" algn="l"/>
              </a:tabLst>
              <a:defRPr/>
            </a:pPr>
            <a:r>
              <a:rPr lang="en-US" sz="1400" b="1" dirty="0">
                <a:latin typeface="Roboto"/>
                <a:ea typeface="Roboto"/>
              </a:rPr>
              <a:t>Campaign assets, social content and launch materials</a:t>
            </a:r>
          </a:p>
          <a:p>
            <a:pPr>
              <a:spcBef>
                <a:spcPts val="1800"/>
              </a:spcBef>
              <a:tabLst>
                <a:tab pos="0" algn="l"/>
              </a:tabLst>
              <a:defRPr/>
            </a:pPr>
            <a:r>
              <a:rPr lang="en-US" sz="1000" dirty="0">
                <a:latin typeface="Roboto"/>
                <a:ea typeface="Roboto"/>
              </a:rPr>
              <a:t>One campaign idea, adapted across the formats people actually use.</a:t>
            </a:r>
          </a:p>
        </p:txBody>
      </p:sp>
      <p:sp>
        <p:nvSpPr>
          <p:cNvPr id="207" name="Shape 21"/>
          <p:cNvSpPr/>
          <p:nvPr/>
        </p:nvSpPr>
        <p:spPr>
          <a:xfrm>
            <a:off x="9272160" y="3806190"/>
            <a:ext cx="2377080" cy="1692076"/>
          </a:xfrm>
          <a:prstGeom prst="roundRect">
            <a:avLst>
              <a:gd name="adj" fmla="val 16667"/>
            </a:avLst>
          </a:prstGeom>
          <a:solidFill>
            <a:srgbClr val="1456E8"/>
          </a:solidFill>
          <a:ln w="12700">
            <a:solidFill>
              <a:srgbClr val="1456E8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45000" anchor="t">
            <a:noAutofit/>
          </a:bodyPr>
          <a:lstStyle/>
          <a:p>
            <a:pPr>
              <a:tabLst>
                <a:tab pos="0" algn="l"/>
              </a:tabLst>
            </a:pPr>
            <a:r>
              <a:rPr lang="en-US" sz="1000" dirty="0">
                <a:solidFill>
                  <a:schemeClr val="tx2">
                    <a:lumMod val="20000"/>
                    <a:lumOff val="80000"/>
                  </a:schemeClr>
                </a:solidFill>
                <a:ea typeface="Roboto"/>
              </a:rPr>
              <a:t>VIDEO &amp; MOTION</a:t>
            </a:r>
          </a:p>
          <a:p>
            <a:pPr marR="0" lvl="0" indent="0" fontAlgn="auto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400" b="1" dirty="0">
                <a:solidFill>
                  <a:schemeClr val="bg1"/>
                </a:solidFill>
                <a:latin typeface="Roboto"/>
                <a:ea typeface="Roboto"/>
              </a:rPr>
              <a:t>Product stories, explainers and branded motion</a:t>
            </a:r>
          </a:p>
          <a:p>
            <a:pPr marR="0" lvl="0" indent="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bg1"/>
                </a:solidFill>
                <a:latin typeface="Roboto"/>
                <a:ea typeface="Roboto"/>
              </a:rPr>
              <a:t>Narrative • pacing • motion</a:t>
            </a:r>
          </a:p>
          <a:p>
            <a:pPr>
              <a:tabLst>
                <a:tab pos="0" algn="l"/>
              </a:tabLst>
            </a:pP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25"/>
          <p:cNvSpPr/>
          <p:nvPr/>
        </p:nvSpPr>
        <p:spPr>
          <a:xfrm>
            <a:off x="4398120" y="5631180"/>
            <a:ext cx="7250760" cy="769620"/>
          </a:xfrm>
          <a:prstGeom prst="roundRect">
            <a:avLst>
              <a:gd name="adj" fmla="val 33498"/>
            </a:avLst>
          </a:prstGeom>
          <a:solidFill>
            <a:schemeClr val="accent3"/>
          </a:solidFill>
          <a:ln w="12700">
            <a:solidFill>
              <a:srgbClr val="EAF8F3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1000" dirty="0">
                <a:solidFill>
                  <a:schemeClr val="accent3">
                    <a:lumMod val="20000"/>
                    <a:lumOff val="80000"/>
                  </a:schemeClr>
                </a:solidFill>
                <a:ea typeface="Roboto"/>
              </a:rPr>
              <a:t>SYSTEM BENEFIT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Roboto"/>
                <a:cs typeface="+mn-cs"/>
              </a:rPr>
              <a:t>Different formats. Shared creative logic. Less reinvention between teams.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8FBA0E-51E4-71BF-86E7-7EDCB7637C80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0CCF27F-1C87-436D-BEA1-51A237783041}" type="slidenum">
              <a:rPr lang="en-IN" smtClean="0"/>
              <a:pPr/>
              <a:t>5</a:t>
            </a:fld>
            <a:endParaRPr lang="en-IN" dirty="0">
              <a:latin typeface="+mn-lt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54FC92AD-2FCA-7C68-6269-5D8528F9689F}"/>
              </a:ext>
            </a:extLst>
          </p:cNvPr>
          <p:cNvSpPr/>
          <p:nvPr/>
        </p:nvSpPr>
        <p:spPr>
          <a:xfrm>
            <a:off x="530280" y="604080"/>
            <a:ext cx="329148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u="none" strike="noStrike" dirty="0">
                <a:solidFill>
                  <a:srgbClr val="FD039D"/>
                </a:solidFill>
                <a:effectLst/>
                <a:uFillTx/>
                <a:ea typeface="Roboto"/>
              </a:rPr>
              <a:t>04 / CAPABILITY OVERVIEW</a:t>
            </a: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950D3DC6-A3FA-D8FC-9178-77D118CCD08D}"/>
              </a:ext>
            </a:extLst>
          </p:cNvPr>
          <p:cNvSpPr/>
          <p:nvPr/>
        </p:nvSpPr>
        <p:spPr>
          <a:xfrm>
            <a:off x="530280" y="768240"/>
            <a:ext cx="97837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 dirty="0">
                <a:solidFill>
                  <a:schemeClr val="tx2"/>
                </a:solidFill>
                <a:effectLst/>
                <a:uFillTx/>
                <a:ea typeface="Roboto"/>
              </a:rPr>
              <a:t>One proposition leads. The capabilities support it.</a:t>
            </a: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6E72F249-D27F-6FDE-4315-977C89AE565A}"/>
              </a:ext>
            </a:extLst>
          </p:cNvPr>
          <p:cNvSpPr/>
          <p:nvPr/>
        </p:nvSpPr>
        <p:spPr>
          <a:xfrm>
            <a:off x="530280" y="1284840"/>
            <a:ext cx="98751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30" b="0" u="none" strike="noStrike" dirty="0">
                <a:effectLst/>
                <a:uFillTx/>
                <a:ea typeface="Roboto"/>
              </a:rPr>
              <a:t>Vary module spans to avoid the “six identical boxes” look while keeping a coherent grid.</a:t>
            </a: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91976932-3160-9006-94F8-7BF259D61540}"/>
              </a:ext>
            </a:extLst>
          </p:cNvPr>
          <p:cNvSpPr/>
          <p:nvPr/>
        </p:nvSpPr>
        <p:spPr>
          <a:xfrm>
            <a:off x="530280" y="1638814"/>
            <a:ext cx="621720" cy="360"/>
          </a:xfrm>
          <a:prstGeom prst="line">
            <a:avLst/>
          </a:prstGeom>
          <a:ln w="38100">
            <a:solidFill>
              <a:srgbClr val="FD039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D2DDCE9D-C7DA-CAA3-D481-EDDC3C660D51}"/>
              </a:ext>
            </a:extLst>
          </p:cNvPr>
          <p:cNvSpPr/>
          <p:nvPr/>
        </p:nvSpPr>
        <p:spPr>
          <a:xfrm>
            <a:off x="3778815" y="2200284"/>
            <a:ext cx="214050" cy="214050"/>
          </a:xfrm>
          <a:prstGeom prst="ellipse">
            <a:avLst/>
          </a:prstGeom>
          <a:solidFill>
            <a:srgbClr val="FD039D"/>
          </a:solidFill>
          <a:ln w="12700">
            <a:solidFill>
              <a:srgbClr val="FD039D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6280" rIns="90000" bIns="2628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204B17-2496-7192-B65E-7D45E11A60A9}"/>
              </a:ext>
            </a:extLst>
          </p:cNvPr>
          <p:cNvSpPr txBox="1"/>
          <p:nvPr/>
        </p:nvSpPr>
        <p:spPr>
          <a:xfrm>
            <a:off x="3048000" y="648306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i="1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uFillTx/>
                <a:latin typeface="Roboto"/>
                <a:ea typeface="Roboto"/>
              </a:rPr>
              <a:t>Layout principle: Varied spans + one dominant proposition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xtended Frames">
      <a:dk1>
        <a:srgbClr val="2F3033"/>
      </a:dk1>
      <a:lt1>
        <a:sysClr val="window" lastClr="FFFFFF"/>
      </a:lt1>
      <a:dk2>
        <a:srgbClr val="024AD8"/>
      </a:dk2>
      <a:lt2>
        <a:srgbClr val="FFFFFF"/>
      </a:lt2>
      <a:accent1>
        <a:srgbClr val="01256C"/>
      </a:accent1>
      <a:accent2>
        <a:srgbClr val="C5D8FE"/>
      </a:accent2>
      <a:accent3>
        <a:srgbClr val="FD039D"/>
      </a:accent3>
      <a:accent4>
        <a:srgbClr val="FFFFFF"/>
      </a:accent4>
      <a:accent5>
        <a:srgbClr val="2F3033"/>
      </a:accent5>
      <a:accent6>
        <a:srgbClr val="D9D9D9"/>
      </a:accent6>
      <a:hlink>
        <a:srgbClr val="024AD8"/>
      </a:hlink>
      <a:folHlink>
        <a:srgbClr val="C5D8FE"/>
      </a:folHlink>
    </a:clrScheme>
    <a:fontScheme name="Extended Frames">
      <a:majorFont>
        <a:latin typeface="Roboto Medium"/>
        <a:ea typeface=""/>
        <a:cs typeface=""/>
      </a:majorFont>
      <a:minorFont>
        <a:latin typeface="Roboto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623</Words>
  <Application>Microsoft Office PowerPoint</Application>
  <PresentationFormat>Widescreen</PresentationFormat>
  <Paragraphs>123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Roboto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Extended Frames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Julbenson Hujon</cp:lastModifiedBy>
  <cp:revision>67</cp:revision>
  <dcterms:modified xsi:type="dcterms:W3CDTF">2026-10-21T16:08:50Z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2026-10-21T13:25:51Z</dcterms:created>
  <dc:creator>Extended Frames</dc:creator>
  <dc:description/>
  <dc:language>en-US</dc:language>
  <cp:lastModifiedBy>Extended Frames</cp:lastModifiedBy>
  <dcterms:modified xsi:type="dcterms:W3CDTF">2026-10-21T13:25:51Z</dcterms:modified>
  <cp:revision>1</cp:revision>
  <dc:subject>Editable Bento Grid Slide Starter</dc:subject>
  <dc:title>Editable Bento Grid Slide Starter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5</vt:r8>
  </property>
  <property fmtid="{D5CDD505-2E9C-101B-9397-08002B2CF9AE}" pid="3" name="PresentationFormat">
    <vt:lpwstr>On-screen Show (16:9)</vt:lpwstr>
  </property>
  <property fmtid="{D5CDD505-2E9C-101B-9397-08002B2CF9AE}" pid="4" name="Slides">
    <vt:r8>5</vt:r8>
  </property>
</Properties>
</file>