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
  </p:notesMasterIdLst>
  <p:sldIdLst>
    <p:sldId id="256" r:id="rId2"/>
    <p:sldId id="257" r:id="rId3"/>
    <p:sldId id="258" r:id="rId4"/>
    <p:sldId id="259" r:id="rId5"/>
  </p:sldIdLst>
  <p:sldSz cx="7559675" cy="10691813"/>
  <p:notesSz cx="10058400" cy="7772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75" d="100"/>
          <a:sy n="75" d="100"/>
        </p:scale>
        <p:origin x="3474" y="-168"/>
      </p:cViewPr>
      <p:guideLst>
        <p:guide orient="horz" pos="3367"/>
        <p:guide pos="238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8638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3491A6-A6EC-D2EF-7BEF-81E15A9A6299}"/>
              </a:ext>
            </a:extLst>
          </p:cNvPr>
          <p:cNvPicPr>
            <a:picLocks noChangeAspect="1"/>
          </p:cNvPicPr>
          <p:nvPr userDrawn="1"/>
        </p:nvPicPr>
        <p:blipFill>
          <a:blip r:embed="rId2"/>
          <a:stretch>
            <a:fillRect/>
          </a:stretch>
        </p:blipFill>
        <p:spPr>
          <a:xfrm>
            <a:off x="6718895" y="10269612"/>
            <a:ext cx="540068" cy="11875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BFAF7"/>
        </a:solidFill>
        <a:effectLst/>
      </p:bgPr>
    </p:bg>
    <p:spTree>
      <p:nvGrpSpPr>
        <p:cNvPr id="1" name=""/>
        <p:cNvGrpSpPr/>
        <p:nvPr/>
      </p:nvGrpSpPr>
      <p:grpSpPr>
        <a:xfrm>
          <a:off x="0" y="0"/>
          <a:ext cx="0" cy="0"/>
          <a:chOff x="0" y="0"/>
          <a:chExt cx="0" cy="0"/>
        </a:xfrm>
      </p:grpSpPr>
      <p:sp>
        <p:nvSpPr>
          <p:cNvPr id="3" name="Text 1"/>
          <p:cNvSpPr/>
          <p:nvPr/>
        </p:nvSpPr>
        <p:spPr>
          <a:xfrm>
            <a:off x="719034" y="1068490"/>
            <a:ext cx="1867764" cy="177882"/>
          </a:xfrm>
          <a:prstGeom prst="rect">
            <a:avLst/>
          </a:prstGeom>
          <a:noFill/>
          <a:ln/>
        </p:spPr>
        <p:txBody>
          <a:bodyPr wrap="none" lIns="0" tIns="0" rIns="0" bIns="0" rtlCol="0" anchor="ctr"/>
          <a:lstStyle/>
          <a:p>
            <a:pPr marL="0" indent="0">
              <a:buNone/>
              <a:defRPr/>
            </a:pPr>
            <a:r>
              <a:rPr lang="en-US" sz="1200" kern="0" spc="150" dirty="0">
                <a:solidFill>
                  <a:schemeClr val="tx2"/>
                </a:solidFill>
                <a:latin typeface="Roboto" pitchFamily="34" charset="0"/>
                <a:ea typeface="Roboto" pitchFamily="34" charset="-122"/>
                <a:cs typeface="Roboto" pitchFamily="34" charset="-120"/>
              </a:rPr>
              <a:t>EDITABLE WORKBOOK</a:t>
            </a:r>
            <a:endParaRPr lang="en-US" sz="1200" dirty="0">
              <a:solidFill>
                <a:schemeClr val="tx2"/>
              </a:solidFill>
            </a:endParaRPr>
          </a:p>
        </p:txBody>
      </p:sp>
      <p:sp>
        <p:nvSpPr>
          <p:cNvPr id="4" name="Text 2"/>
          <p:cNvSpPr/>
          <p:nvPr/>
        </p:nvSpPr>
        <p:spPr>
          <a:xfrm>
            <a:off x="640376" y="1190714"/>
            <a:ext cx="6270352" cy="2031325"/>
          </a:xfrm>
          <a:prstGeom prst="rect">
            <a:avLst/>
          </a:prstGeom>
          <a:noFill/>
          <a:ln/>
        </p:spPr>
        <p:txBody>
          <a:bodyPr wrap="square" lIns="0" tIns="0" rIns="0" bIns="0" rtlCol="0" anchor="ctr">
            <a:spAutoFit/>
          </a:bodyPr>
          <a:lstStyle/>
          <a:p>
            <a:pPr marL="0" indent="0">
              <a:buNone/>
              <a:defRPr/>
            </a:pPr>
            <a:r>
              <a:rPr lang="en-US" sz="6600" dirty="0">
                <a:solidFill>
                  <a:schemeClr val="accent1"/>
                </a:solidFill>
                <a:latin typeface="+mj-lt"/>
                <a:ea typeface="Roboto" pitchFamily="34" charset="-122"/>
                <a:cs typeface="Roboto" pitchFamily="34" charset="-120"/>
              </a:rPr>
              <a:t>B2B Whitepaper</a:t>
            </a:r>
            <a:endParaRPr lang="en-US" sz="6600" dirty="0">
              <a:solidFill>
                <a:schemeClr val="accent1"/>
              </a:solidFill>
              <a:latin typeface="+mj-lt"/>
            </a:endParaRPr>
          </a:p>
          <a:p>
            <a:pPr marL="0" indent="0">
              <a:buNone/>
              <a:defRPr/>
            </a:pPr>
            <a:r>
              <a:rPr lang="en-US" sz="6600" dirty="0">
                <a:solidFill>
                  <a:schemeClr val="accent1"/>
                </a:solidFill>
                <a:latin typeface="+mj-lt"/>
                <a:ea typeface="Roboto" pitchFamily="34" charset="-122"/>
                <a:cs typeface="Roboto" pitchFamily="34" charset="-120"/>
              </a:rPr>
              <a:t>Planning Brief</a:t>
            </a:r>
            <a:endParaRPr lang="en-US" sz="6600" dirty="0">
              <a:solidFill>
                <a:schemeClr val="accent1"/>
              </a:solidFill>
              <a:latin typeface="+mj-lt"/>
            </a:endParaRPr>
          </a:p>
        </p:txBody>
      </p:sp>
      <p:sp>
        <p:nvSpPr>
          <p:cNvPr id="5" name="Text 3"/>
          <p:cNvSpPr/>
          <p:nvPr/>
        </p:nvSpPr>
        <p:spPr>
          <a:xfrm>
            <a:off x="640376" y="3200836"/>
            <a:ext cx="6270352" cy="604800"/>
          </a:xfrm>
          <a:prstGeom prst="rect">
            <a:avLst/>
          </a:prstGeom>
          <a:noFill/>
          <a:ln/>
        </p:spPr>
        <p:txBody>
          <a:bodyPr wrap="square" lIns="0" tIns="0" rIns="0" bIns="0" rtlCol="0" anchor="ctr">
            <a:normAutofit/>
          </a:bodyPr>
          <a:lstStyle/>
          <a:p>
            <a:pPr marL="0" indent="0">
              <a:buNone/>
              <a:defRPr/>
            </a:pPr>
            <a:r>
              <a:rPr lang="en-US" sz="1400" dirty="0">
                <a:latin typeface="Roboto" pitchFamily="34" charset="0"/>
                <a:ea typeface="Roboto" pitchFamily="34" charset="-122"/>
                <a:cs typeface="Roboto" pitchFamily="34" charset="-120"/>
              </a:rPr>
              <a:t>Plan the argument, evidence and reading experience before design begins.</a:t>
            </a:r>
            <a:endParaRPr lang="en-US" sz="1400" dirty="0"/>
          </a:p>
        </p:txBody>
      </p:sp>
      <p:sp>
        <p:nvSpPr>
          <p:cNvPr id="6" name="Shape 4"/>
          <p:cNvSpPr/>
          <p:nvPr/>
        </p:nvSpPr>
        <p:spPr>
          <a:xfrm>
            <a:off x="640376" y="3814530"/>
            <a:ext cx="1672094" cy="302400"/>
          </a:xfrm>
          <a:prstGeom prst="roundRect">
            <a:avLst>
              <a:gd name="adj" fmla="val 23529"/>
            </a:avLst>
          </a:prstGeom>
          <a:solidFill>
            <a:srgbClr val="EAF2FF"/>
          </a:solidFill>
          <a:ln w="12700">
            <a:solidFill>
              <a:srgbClr val="EAF2FF"/>
            </a:solidFill>
            <a:prstDash val="soli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dirty="0">
                <a:ln>
                  <a:noFill/>
                </a:ln>
                <a:solidFill>
                  <a:srgbClr val="0B52D1"/>
                </a:solidFill>
                <a:effectLst/>
                <a:uLnTx/>
                <a:uFillTx/>
                <a:latin typeface="+mj-lt"/>
                <a:ea typeface="Roboto" pitchFamily="34" charset="-122"/>
                <a:cs typeface="Roboto" pitchFamily="34" charset="-120"/>
              </a:rPr>
              <a:t>US A4 · PORTRAIT</a:t>
            </a:r>
            <a:endParaRPr kumimoji="0" lang="en-US" sz="1000" i="0" u="none" strike="noStrike" kern="1200" cap="none" spc="0" normalizeH="0" baseline="0" noProof="0" dirty="0">
              <a:ln>
                <a:noFill/>
              </a:ln>
              <a:solidFill>
                <a:prstClr val="black"/>
              </a:solidFill>
              <a:effectLst/>
              <a:uLnTx/>
              <a:uFillTx/>
              <a:latin typeface="+mj-lt"/>
              <a:ea typeface="+mn-ea"/>
              <a:cs typeface="+mn-cs"/>
            </a:endParaRPr>
          </a:p>
        </p:txBody>
      </p:sp>
      <p:sp>
        <p:nvSpPr>
          <p:cNvPr id="8" name="Shape 6"/>
          <p:cNvSpPr/>
          <p:nvPr/>
        </p:nvSpPr>
        <p:spPr>
          <a:xfrm>
            <a:off x="2445882" y="3814530"/>
            <a:ext cx="1547576" cy="302400"/>
          </a:xfrm>
          <a:prstGeom prst="roundRect">
            <a:avLst>
              <a:gd name="adj" fmla="val 23529"/>
            </a:avLst>
          </a:prstGeom>
          <a:solidFill>
            <a:srgbClr val="FFF0F8"/>
          </a:solidFill>
          <a:ln w="12700">
            <a:solidFill>
              <a:srgbClr val="FFF0F8"/>
            </a:solidFill>
            <a:prstDash val="soli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rgbClr val="FD039D"/>
                </a:solidFill>
                <a:effectLst/>
                <a:uLnTx/>
                <a:uFillTx/>
                <a:latin typeface="+mj-lt"/>
                <a:ea typeface="Roboto" pitchFamily="34" charset="-122"/>
                <a:cs typeface="Roboto" pitchFamily="34" charset="-120"/>
              </a:rPr>
              <a:t>FULLY EDITABLE</a:t>
            </a:r>
            <a:endParaRPr kumimoji="0" lang="en-US" sz="1000" i="0" u="none" strike="noStrike" kern="1200" cap="none" spc="0" normalizeH="0" baseline="0" noProof="0" dirty="0">
              <a:ln>
                <a:noFill/>
              </a:ln>
              <a:solidFill>
                <a:prstClr val="black"/>
              </a:solidFill>
              <a:effectLst/>
              <a:uLnTx/>
              <a:uFillTx/>
              <a:latin typeface="+mj-lt"/>
              <a:ea typeface="+mn-ea"/>
              <a:cs typeface="+mn-cs"/>
            </a:endParaRPr>
          </a:p>
        </p:txBody>
      </p:sp>
      <p:pic>
        <p:nvPicPr>
          <p:cNvPr id="10" name="Image 0" descr="/mnt/data/whitepaper-cover-report-photo.jpg"/>
          <p:cNvPicPr>
            <a:picLocks noChangeAspect="1"/>
          </p:cNvPicPr>
          <p:nvPr/>
        </p:nvPicPr>
        <p:blipFill>
          <a:blip r:embed="rId3"/>
          <a:srcRect l="-5966" t="2624" r="3025" b="6489"/>
          <a:stretch>
            <a:fillRect/>
          </a:stretch>
        </p:blipFill>
        <p:spPr>
          <a:xfrm>
            <a:off x="1" y="4501058"/>
            <a:ext cx="7559674" cy="3995241"/>
          </a:xfrm>
          <a:prstGeom prst="rect">
            <a:avLst/>
          </a:prstGeom>
        </p:spPr>
      </p:pic>
      <p:sp>
        <p:nvSpPr>
          <p:cNvPr id="12" name="Text 9"/>
          <p:cNvSpPr/>
          <p:nvPr/>
        </p:nvSpPr>
        <p:spPr>
          <a:xfrm>
            <a:off x="4784259" y="7092909"/>
            <a:ext cx="1791802" cy="1787518"/>
          </a:xfrm>
          <a:prstGeom prst="ellipse">
            <a:avLst/>
          </a:prstGeom>
          <a:solidFill>
            <a:schemeClr val="accent3"/>
          </a:solidFill>
          <a:ln>
            <a:solidFill>
              <a:schemeClr val="bg1"/>
            </a:solidFill>
          </a:ln>
          <a:effectLst>
            <a:outerShdw blurRad="177800" dist="88900" dir="8100000" algn="tr" rotWithShape="0">
              <a:prstClr val="black">
                <a:alpha val="20000"/>
              </a:prstClr>
            </a:outerShdw>
          </a:effectLst>
        </p:spPr>
        <p:txBody>
          <a:bodyPr wrap="none" lIns="0" tIns="0" rIns="0" bIns="0" rtlCol="0" anchor="ctr"/>
          <a:lstStyle/>
          <a:p>
            <a:pPr marL="0" indent="0" algn="ctr">
              <a:buNone/>
              <a:defRPr/>
            </a:pPr>
            <a:r>
              <a:rPr lang="en-US" sz="3000" kern="0" spc="100" dirty="0">
                <a:solidFill>
                  <a:schemeClr val="bg1"/>
                </a:solidFill>
                <a:latin typeface="+mj-lt"/>
                <a:ea typeface="Roboto" pitchFamily="34" charset="-122"/>
                <a:cs typeface="Roboto" pitchFamily="34" charset="-120"/>
              </a:rPr>
              <a:t>3PAGES </a:t>
            </a:r>
            <a:br>
              <a:rPr lang="en-US" sz="3000" kern="0" spc="100" dirty="0">
                <a:solidFill>
                  <a:schemeClr val="bg1"/>
                </a:solidFill>
                <a:latin typeface="+mj-lt"/>
                <a:ea typeface="Roboto" pitchFamily="34" charset="-122"/>
                <a:cs typeface="Roboto" pitchFamily="34" charset="-120"/>
              </a:rPr>
            </a:br>
            <a:r>
              <a:rPr lang="en-US" sz="1400" kern="0" spc="100" dirty="0">
                <a:solidFill>
                  <a:schemeClr val="bg1"/>
                </a:solidFill>
                <a:ea typeface="Roboto" pitchFamily="34" charset="-122"/>
                <a:cs typeface="Roboto" pitchFamily="34" charset="-120"/>
              </a:rPr>
              <a:t>WORKSHEETS</a:t>
            </a:r>
            <a:endParaRPr lang="en-US" sz="1400" dirty="0">
              <a:solidFill>
                <a:schemeClr val="bg1"/>
              </a:solidFill>
            </a:endParaRPr>
          </a:p>
        </p:txBody>
      </p:sp>
      <p:sp>
        <p:nvSpPr>
          <p:cNvPr id="13" name="Text 10"/>
          <p:cNvSpPr/>
          <p:nvPr/>
        </p:nvSpPr>
        <p:spPr>
          <a:xfrm>
            <a:off x="640376" y="8609050"/>
            <a:ext cx="5558823" cy="373552"/>
          </a:xfrm>
          <a:prstGeom prst="rect">
            <a:avLst/>
          </a:prstGeom>
          <a:noFill/>
          <a:ln/>
        </p:spPr>
        <p:txBody>
          <a:bodyPr wrap="square" lIns="0" tIns="0" rIns="0" bIns="0" rtlCol="0" anchor="ctr"/>
          <a:lstStyle/>
          <a:p>
            <a:pPr marL="0" indent="0">
              <a:buNone/>
              <a:defRPr/>
            </a:pPr>
            <a:r>
              <a:rPr lang="en-US" sz="1200" dirty="0">
                <a:ea typeface="Roboto" pitchFamily="34" charset="-122"/>
                <a:cs typeface="Roboto" pitchFamily="34" charset="-120"/>
              </a:rPr>
              <a:t>Planning brief · Evidence map · Reuse plan</a:t>
            </a:r>
            <a:endParaRPr lang="en-US" sz="1200" dirty="0"/>
          </a:p>
        </p:txBody>
      </p:sp>
      <p:sp>
        <p:nvSpPr>
          <p:cNvPr id="15" name="Text 12"/>
          <p:cNvSpPr/>
          <p:nvPr/>
        </p:nvSpPr>
        <p:spPr>
          <a:xfrm>
            <a:off x="640376" y="10217788"/>
            <a:ext cx="4962917" cy="195670"/>
          </a:xfrm>
          <a:prstGeom prst="rect">
            <a:avLst/>
          </a:prstGeom>
          <a:noFill/>
          <a:ln/>
        </p:spPr>
        <p:txBody>
          <a:bodyPr wrap="square" lIns="0" tIns="0" rIns="0" bIns="0" rtlCol="0" anchor="ctr">
            <a:normAutofit/>
          </a:bodyPr>
          <a:lstStyle/>
          <a:p>
            <a:pPr marL="0" indent="0">
              <a:buNone/>
              <a:defRPr/>
            </a:pPr>
            <a:r>
              <a:rPr lang="en-US" sz="1000" dirty="0">
                <a:solidFill>
                  <a:schemeClr val="bg1">
                    <a:lumMod val="50000"/>
                  </a:schemeClr>
                </a:solidFill>
                <a:ea typeface="Roboto" pitchFamily="34" charset="-122"/>
                <a:cs typeface="Roboto" pitchFamily="34" charset="-120"/>
              </a:rPr>
              <a:t>A pre-design tool for research-led B2B reports and whitepapers.</a:t>
            </a:r>
            <a:endParaRPr lang="en-US" sz="1000" dirty="0">
              <a:solidFill>
                <a:schemeClr val="bg1">
                  <a:lumMod val="50000"/>
                </a:schemeClr>
              </a:solidFill>
            </a:endParaRPr>
          </a:p>
        </p:txBody>
      </p:sp>
      <p:sp>
        <p:nvSpPr>
          <p:cNvPr id="2" name="Shape 0"/>
          <p:cNvSpPr/>
          <p:nvPr/>
        </p:nvSpPr>
        <p:spPr>
          <a:xfrm>
            <a:off x="0" y="1376516"/>
            <a:ext cx="521110" cy="1651819"/>
          </a:xfrm>
          <a:prstGeom prst="rect">
            <a:avLst/>
          </a:prstGeom>
          <a:solidFill>
            <a:schemeClr val="accent1"/>
          </a:solidFill>
          <a:ln w="12700">
            <a:noFill/>
            <a:prstDash val="solid"/>
          </a:ln>
        </p:spPr>
        <p:txBody>
          <a:bodyPr/>
          <a:lstStyle/>
          <a:p>
            <a:pPr>
              <a:defRPr/>
            </a:pPr>
            <a:endParaRPr/>
          </a:p>
        </p:txBody>
      </p:sp>
      <p:cxnSp>
        <p:nvCxnSpPr>
          <p:cNvPr id="20" name="Straight Connector 19">
            <a:extLst>
              <a:ext uri="{FF2B5EF4-FFF2-40B4-BE49-F238E27FC236}">
                <a16:creationId xmlns:a16="http://schemas.microsoft.com/office/drawing/2014/main" id="{116015ED-1CDC-B3AD-6E54-E27FCD599C37}"/>
              </a:ext>
            </a:extLst>
          </p:cNvPr>
          <p:cNvCxnSpPr>
            <a:cxnSpLocks/>
          </p:cNvCxnSpPr>
          <p:nvPr/>
        </p:nvCxnSpPr>
        <p:spPr>
          <a:xfrm>
            <a:off x="640376" y="3302861"/>
            <a:ext cx="6270352"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CEFE0F8-E0D0-27E5-488D-06B1E793E63F}"/>
              </a:ext>
            </a:extLst>
          </p:cNvPr>
          <p:cNvCxnSpPr>
            <a:cxnSpLocks/>
          </p:cNvCxnSpPr>
          <p:nvPr/>
        </p:nvCxnSpPr>
        <p:spPr>
          <a:xfrm>
            <a:off x="0" y="9906861"/>
            <a:ext cx="755967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51435" y="943411"/>
            <a:ext cx="2490352" cy="177882"/>
          </a:xfrm>
          <a:prstGeom prst="rect">
            <a:avLst/>
          </a:prstGeom>
          <a:noFill/>
          <a:ln/>
        </p:spPr>
        <p:txBody>
          <a:bodyPr wrap="square" lIns="0" tIns="0" rIns="0" bIns="0" rtlCol="0" anchor="ctr"/>
          <a:lstStyle/>
          <a:p>
            <a:pPr marL="0" indent="0">
              <a:buNone/>
              <a:defRPr/>
            </a:pPr>
            <a:r>
              <a:rPr lang="en-US" sz="1000" kern="0" spc="140" dirty="0">
                <a:solidFill>
                  <a:schemeClr val="accent3">
                    <a:lumMod val="60000"/>
                    <a:lumOff val="40000"/>
                  </a:schemeClr>
                </a:solidFill>
                <a:ea typeface="Roboto" pitchFamily="34" charset="-122"/>
                <a:cs typeface="Roboto" pitchFamily="34" charset="-120"/>
              </a:rPr>
              <a:t>WORKSHEET 01</a:t>
            </a:r>
            <a:endParaRPr lang="en-US" sz="1000" dirty="0">
              <a:solidFill>
                <a:schemeClr val="accent3">
                  <a:lumMod val="60000"/>
                  <a:lumOff val="40000"/>
                </a:schemeClr>
              </a:solidFill>
            </a:endParaRPr>
          </a:p>
        </p:txBody>
      </p:sp>
      <p:sp>
        <p:nvSpPr>
          <p:cNvPr id="3" name="Text 1"/>
          <p:cNvSpPr/>
          <p:nvPr/>
        </p:nvSpPr>
        <p:spPr>
          <a:xfrm>
            <a:off x="551435" y="1320481"/>
            <a:ext cx="6359294" cy="615553"/>
          </a:xfrm>
          <a:prstGeom prst="rect">
            <a:avLst/>
          </a:prstGeom>
          <a:noFill/>
          <a:ln/>
        </p:spPr>
        <p:txBody>
          <a:bodyPr wrap="square" lIns="0" tIns="0" rIns="0" bIns="0" rtlCol="0" anchor="ctr">
            <a:spAutoFit/>
          </a:bodyPr>
          <a:lstStyle/>
          <a:p>
            <a:pPr marL="0" indent="0">
              <a:buNone/>
              <a:defRPr/>
            </a:pPr>
            <a:r>
              <a:rPr lang="en-US" sz="4000" dirty="0">
                <a:solidFill>
                  <a:schemeClr val="accent1"/>
                </a:solidFill>
                <a:latin typeface="+mj-lt"/>
                <a:ea typeface="Roboto" pitchFamily="34" charset="-122"/>
                <a:cs typeface="Roboto" pitchFamily="34" charset="-120"/>
              </a:rPr>
              <a:t>Whitepaper planning brief</a:t>
            </a:r>
            <a:endParaRPr lang="en-US" sz="4000" dirty="0">
              <a:solidFill>
                <a:schemeClr val="accent1"/>
              </a:solidFill>
              <a:latin typeface="+mj-lt"/>
            </a:endParaRPr>
          </a:p>
        </p:txBody>
      </p:sp>
      <p:sp>
        <p:nvSpPr>
          <p:cNvPr id="4" name="Text 2"/>
          <p:cNvSpPr/>
          <p:nvPr/>
        </p:nvSpPr>
        <p:spPr>
          <a:xfrm>
            <a:off x="551435" y="2087361"/>
            <a:ext cx="6314823" cy="184666"/>
          </a:xfrm>
          <a:prstGeom prst="rect">
            <a:avLst/>
          </a:prstGeom>
          <a:noFill/>
          <a:ln/>
        </p:spPr>
        <p:txBody>
          <a:bodyPr wrap="square" lIns="0" tIns="0" rIns="0" bIns="0" rtlCol="0" anchor="t">
            <a:spAutoFit/>
          </a:bodyPr>
          <a:lstStyle/>
          <a:p>
            <a:pPr marL="0" indent="0">
              <a:buNone/>
              <a:defRPr/>
            </a:pPr>
            <a:r>
              <a:rPr lang="en-US" sz="1200" dirty="0">
                <a:ea typeface="Roboto" pitchFamily="34" charset="-122"/>
                <a:cs typeface="Roboto" pitchFamily="34" charset="-120"/>
              </a:rPr>
              <a:t>Use this page to settle the decisions that should already be clear before layout work starts.</a:t>
            </a:r>
            <a:endParaRPr lang="en-US" sz="1200" dirty="0"/>
          </a:p>
        </p:txBody>
      </p:sp>
      <p:grpSp>
        <p:nvGrpSpPr>
          <p:cNvPr id="70" name="Group 69">
            <a:extLst>
              <a:ext uri="{FF2B5EF4-FFF2-40B4-BE49-F238E27FC236}">
                <a16:creationId xmlns:a16="http://schemas.microsoft.com/office/drawing/2014/main" id="{50640B5B-731D-0054-3EB7-3A05A6771056}"/>
              </a:ext>
            </a:extLst>
          </p:cNvPr>
          <p:cNvGrpSpPr/>
          <p:nvPr/>
        </p:nvGrpSpPr>
        <p:grpSpPr>
          <a:xfrm>
            <a:off x="551435" y="2654841"/>
            <a:ext cx="4046823" cy="972909"/>
            <a:chOff x="551435" y="2654841"/>
            <a:chExt cx="4046823" cy="972909"/>
          </a:xfrm>
        </p:grpSpPr>
        <p:sp>
          <p:nvSpPr>
            <p:cNvPr id="6" name="Text 4"/>
            <p:cNvSpPr/>
            <p:nvPr/>
          </p:nvSpPr>
          <p:spPr>
            <a:xfrm>
              <a:off x="551435" y="2654841"/>
              <a:ext cx="4046823" cy="160094"/>
            </a:xfrm>
            <a:prstGeom prst="rect">
              <a:avLst/>
            </a:prstGeom>
            <a:noFill/>
            <a:ln/>
          </p:spPr>
          <p:txBody>
            <a:bodyPr wrap="square" lIns="0" tIns="0" rIns="0" bIns="0" rtlCol="0" anchor="ctr"/>
            <a:lstStyle/>
            <a:p>
              <a:pPr marL="0" indent="0">
                <a:buNone/>
                <a:defRPr/>
              </a:pPr>
              <a:r>
                <a:rPr lang="en-US" sz="1200" kern="0" spc="80" dirty="0">
                  <a:solidFill>
                    <a:schemeClr val="tx2"/>
                  </a:solidFill>
                  <a:ea typeface="Roboto" pitchFamily="34" charset="-122"/>
                  <a:cs typeface="Roboto" pitchFamily="34" charset="-120"/>
                </a:rPr>
                <a:t>RESEARCH QUESTION</a:t>
              </a:r>
              <a:endParaRPr lang="en-US" sz="1200" dirty="0">
                <a:solidFill>
                  <a:schemeClr val="tx2"/>
                </a:solidFill>
              </a:endParaRPr>
            </a:p>
          </p:txBody>
        </p:sp>
        <p:sp>
          <p:nvSpPr>
            <p:cNvPr id="7" name="Shape 5"/>
            <p:cNvSpPr/>
            <p:nvPr/>
          </p:nvSpPr>
          <p:spPr>
            <a:xfrm>
              <a:off x="551435" y="2850510"/>
              <a:ext cx="4046823" cy="777240"/>
            </a:xfrm>
            <a:prstGeom prst="roundRect">
              <a:avLst>
                <a:gd name="adj" fmla="val 5000"/>
              </a:avLst>
            </a:prstGeom>
            <a:solidFill>
              <a:srgbClr val="FFFFFF"/>
            </a:solidFill>
            <a:ln w="9525">
              <a:solidFill>
                <a:schemeClr val="bg1">
                  <a:lumMod val="85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chemeClr val="bg1">
                      <a:lumMod val="65000"/>
                    </a:schemeClr>
                  </a:solidFill>
                  <a:effectLst/>
                  <a:uLnTx/>
                  <a:uFillTx/>
                  <a:ea typeface="Roboto" pitchFamily="34" charset="-122"/>
                  <a:cs typeface="Roboto" pitchFamily="34" charset="-120"/>
                </a:rPr>
                <a:t>What is this report genuinely trying to answer?</a:t>
              </a:r>
              <a:endParaRPr kumimoji="0" lang="en-US" sz="1000" b="0" i="0" u="none" strike="noStrike" kern="1200" cap="none" spc="0" normalizeH="0" baseline="0" noProof="0" dirty="0">
                <a:ln>
                  <a:noFill/>
                </a:ln>
                <a:solidFill>
                  <a:schemeClr val="bg1">
                    <a:lumMod val="65000"/>
                  </a:schemeClr>
                </a:solidFill>
                <a:effectLst/>
                <a:uLnTx/>
                <a:uFillTx/>
                <a:ea typeface="+mn-ea"/>
                <a:cs typeface="+mn-cs"/>
              </a:endParaRPr>
            </a:p>
          </p:txBody>
        </p:sp>
      </p:grpSp>
      <p:grpSp>
        <p:nvGrpSpPr>
          <p:cNvPr id="69" name="Group 68">
            <a:extLst>
              <a:ext uri="{FF2B5EF4-FFF2-40B4-BE49-F238E27FC236}">
                <a16:creationId xmlns:a16="http://schemas.microsoft.com/office/drawing/2014/main" id="{A31EBF98-5CDB-6F60-C603-A959D0F303AE}"/>
              </a:ext>
            </a:extLst>
          </p:cNvPr>
          <p:cNvGrpSpPr/>
          <p:nvPr/>
        </p:nvGrpSpPr>
        <p:grpSpPr>
          <a:xfrm>
            <a:off x="551435" y="3896331"/>
            <a:ext cx="4046823" cy="972909"/>
            <a:chOff x="551435" y="3692151"/>
            <a:chExt cx="4046823" cy="972909"/>
          </a:xfrm>
        </p:grpSpPr>
        <p:sp>
          <p:nvSpPr>
            <p:cNvPr id="9" name="Text 7"/>
            <p:cNvSpPr/>
            <p:nvPr/>
          </p:nvSpPr>
          <p:spPr>
            <a:xfrm>
              <a:off x="551435" y="3692151"/>
              <a:ext cx="4046823" cy="160094"/>
            </a:xfrm>
            <a:prstGeom prst="rect">
              <a:avLst/>
            </a:prstGeom>
            <a:noFill/>
            <a:ln/>
          </p:spPr>
          <p:txBody>
            <a:bodyPr wrap="square" lIns="0" tIns="0" rIns="0" bIns="0" rtlCol="0" anchor="ctr"/>
            <a:lstStyle/>
            <a:p>
              <a:pPr>
                <a:defRPr/>
              </a:pPr>
              <a:r>
                <a:rPr lang="en-US" sz="1200" kern="0" spc="80" dirty="0">
                  <a:solidFill>
                    <a:schemeClr val="tx2"/>
                  </a:solidFill>
                  <a:ea typeface="Roboto" pitchFamily="34" charset="-122"/>
                  <a:cs typeface="Roboto" pitchFamily="34" charset="-120"/>
                </a:rPr>
                <a:t>PRIMARY AUDIENCE</a:t>
              </a:r>
            </a:p>
          </p:txBody>
        </p:sp>
        <p:sp>
          <p:nvSpPr>
            <p:cNvPr id="10" name="Shape 8"/>
            <p:cNvSpPr/>
            <p:nvPr/>
          </p:nvSpPr>
          <p:spPr>
            <a:xfrm>
              <a:off x="551435" y="3887820"/>
              <a:ext cx="4046823" cy="777240"/>
            </a:xfrm>
            <a:prstGeom prst="roundRect">
              <a:avLst>
                <a:gd name="adj" fmla="val 5000"/>
              </a:avLst>
            </a:prstGeom>
            <a:solidFill>
              <a:srgbClr val="FFFFFF"/>
            </a:solidFill>
            <a:ln w="9525">
              <a:solidFill>
                <a:schemeClr val="bg1">
                  <a:lumMod val="85000"/>
                </a:schemeClr>
              </a:solidFill>
              <a:prstDash val="solid"/>
            </a:ln>
          </p:spPr>
          <p:txBody>
            <a:bodyPr/>
            <a:lstStyle/>
            <a:p>
              <a:r>
                <a:rPr lang="en-US" sz="1000" i="1">
                  <a:solidFill>
                    <a:schemeClr val="bg1">
                      <a:lumMod val="65000"/>
                    </a:schemeClr>
                  </a:solidFill>
                  <a:ea typeface="Roboto" pitchFamily="34" charset="-122"/>
                  <a:cs typeface="Roboto" pitchFamily="34" charset="-120"/>
                </a:rPr>
                <a:t>Who needs to understand or act on the findings?</a:t>
              </a:r>
            </a:p>
          </p:txBody>
        </p:sp>
      </p:grpSp>
      <p:grpSp>
        <p:nvGrpSpPr>
          <p:cNvPr id="68" name="Group 67">
            <a:extLst>
              <a:ext uri="{FF2B5EF4-FFF2-40B4-BE49-F238E27FC236}">
                <a16:creationId xmlns:a16="http://schemas.microsoft.com/office/drawing/2014/main" id="{A40A586D-9175-EAEA-6053-9F12C310148E}"/>
              </a:ext>
            </a:extLst>
          </p:cNvPr>
          <p:cNvGrpSpPr/>
          <p:nvPr/>
        </p:nvGrpSpPr>
        <p:grpSpPr>
          <a:xfrm>
            <a:off x="551435" y="5137821"/>
            <a:ext cx="4046823" cy="972909"/>
            <a:chOff x="551435" y="4729461"/>
            <a:chExt cx="4046823" cy="972909"/>
          </a:xfrm>
        </p:grpSpPr>
        <p:sp>
          <p:nvSpPr>
            <p:cNvPr id="12" name="Text 10"/>
            <p:cNvSpPr/>
            <p:nvPr/>
          </p:nvSpPr>
          <p:spPr>
            <a:xfrm>
              <a:off x="551435" y="4729461"/>
              <a:ext cx="4046823" cy="160094"/>
            </a:xfrm>
            <a:prstGeom prst="rect">
              <a:avLst/>
            </a:prstGeom>
            <a:noFill/>
            <a:ln/>
          </p:spPr>
          <p:txBody>
            <a:bodyPr wrap="square" lIns="0" tIns="0" rIns="0" bIns="0" rtlCol="0" anchor="ctr"/>
            <a:lstStyle/>
            <a:p>
              <a:pPr>
                <a:defRPr/>
              </a:pPr>
              <a:r>
                <a:rPr lang="en-US" sz="1200" kern="0" spc="80" dirty="0">
                  <a:solidFill>
                    <a:schemeClr val="tx2"/>
                  </a:solidFill>
                  <a:ea typeface="Roboto" pitchFamily="34" charset="-122"/>
                  <a:cs typeface="Roboto" pitchFamily="34" charset="-120"/>
                </a:rPr>
                <a:t>PURPOSE OF THE REPORT</a:t>
              </a:r>
            </a:p>
          </p:txBody>
        </p:sp>
        <p:sp>
          <p:nvSpPr>
            <p:cNvPr id="13" name="Shape 11"/>
            <p:cNvSpPr/>
            <p:nvPr/>
          </p:nvSpPr>
          <p:spPr>
            <a:xfrm>
              <a:off x="551435" y="4925130"/>
              <a:ext cx="4046823" cy="777240"/>
            </a:xfrm>
            <a:prstGeom prst="roundRect">
              <a:avLst>
                <a:gd name="adj" fmla="val 3614"/>
              </a:avLst>
            </a:prstGeom>
            <a:solidFill>
              <a:srgbClr val="FFFFFF"/>
            </a:solidFill>
            <a:ln w="9525">
              <a:solidFill>
                <a:schemeClr val="bg1">
                  <a:lumMod val="85000"/>
                </a:schemeClr>
              </a:solidFill>
              <a:prstDash val="solid"/>
            </a:ln>
          </p:spPr>
          <p:txBody>
            <a:bodyPr/>
            <a:lstStyle/>
            <a:p>
              <a:r>
                <a:rPr lang="en-US" sz="1000" i="1" dirty="0">
                  <a:solidFill>
                    <a:schemeClr val="bg1">
                      <a:lumMod val="65000"/>
                    </a:schemeClr>
                  </a:solidFill>
                  <a:ea typeface="Roboto" pitchFamily="34" charset="-122"/>
                  <a:cs typeface="Roboto" pitchFamily="34" charset="-120"/>
                </a:rPr>
                <a:t>What should readers understand, decide or do after reading?</a:t>
              </a:r>
            </a:p>
          </p:txBody>
        </p:sp>
      </p:grpSp>
      <p:grpSp>
        <p:nvGrpSpPr>
          <p:cNvPr id="67" name="Group 66">
            <a:extLst>
              <a:ext uri="{FF2B5EF4-FFF2-40B4-BE49-F238E27FC236}">
                <a16:creationId xmlns:a16="http://schemas.microsoft.com/office/drawing/2014/main" id="{0936918D-63B5-B2AE-AEC0-841627709255}"/>
              </a:ext>
            </a:extLst>
          </p:cNvPr>
          <p:cNvGrpSpPr/>
          <p:nvPr/>
        </p:nvGrpSpPr>
        <p:grpSpPr>
          <a:xfrm>
            <a:off x="551435" y="6379311"/>
            <a:ext cx="4046823" cy="972909"/>
            <a:chOff x="551435" y="5766771"/>
            <a:chExt cx="4046823" cy="972909"/>
          </a:xfrm>
        </p:grpSpPr>
        <p:sp>
          <p:nvSpPr>
            <p:cNvPr id="15" name="Text 13"/>
            <p:cNvSpPr/>
            <p:nvPr/>
          </p:nvSpPr>
          <p:spPr>
            <a:xfrm>
              <a:off x="551435" y="5766771"/>
              <a:ext cx="4046823" cy="160094"/>
            </a:xfrm>
            <a:prstGeom prst="rect">
              <a:avLst/>
            </a:prstGeom>
            <a:noFill/>
            <a:ln/>
          </p:spPr>
          <p:txBody>
            <a:bodyPr wrap="square" lIns="0" tIns="0" rIns="0" bIns="0" rtlCol="0" anchor="ctr"/>
            <a:lstStyle/>
            <a:p>
              <a:pPr>
                <a:defRPr/>
              </a:pPr>
              <a:r>
                <a:rPr lang="en-US" sz="1200" kern="0" spc="80" dirty="0">
                  <a:solidFill>
                    <a:schemeClr val="tx2"/>
                  </a:solidFill>
                  <a:ea typeface="Roboto" pitchFamily="34" charset="-122"/>
                  <a:cs typeface="Roboto" pitchFamily="34" charset="-120"/>
                </a:rPr>
                <a:t>FINAL FORMAT</a:t>
              </a:r>
            </a:p>
          </p:txBody>
        </p:sp>
        <p:sp>
          <p:nvSpPr>
            <p:cNvPr id="16" name="Shape 14"/>
            <p:cNvSpPr/>
            <p:nvPr/>
          </p:nvSpPr>
          <p:spPr>
            <a:xfrm>
              <a:off x="551435" y="5962440"/>
              <a:ext cx="4046823" cy="777240"/>
            </a:xfrm>
            <a:prstGeom prst="roundRect">
              <a:avLst>
                <a:gd name="adj" fmla="val 4839"/>
              </a:avLst>
            </a:prstGeom>
            <a:solidFill>
              <a:srgbClr val="FFFFFF"/>
            </a:solidFill>
            <a:ln w="9525">
              <a:solidFill>
                <a:schemeClr val="bg1">
                  <a:lumMod val="85000"/>
                </a:schemeClr>
              </a:solidFill>
              <a:prstDash val="solid"/>
            </a:ln>
          </p:spPr>
          <p:txBody>
            <a:bodyPr/>
            <a:lstStyle/>
            <a:p>
              <a:pPr>
                <a:defRPr/>
              </a:pPr>
              <a:r>
                <a:rPr lang="en-US" sz="1000" i="1" dirty="0">
                  <a:solidFill>
                    <a:schemeClr val="bg1">
                      <a:lumMod val="65000"/>
                    </a:schemeClr>
                  </a:solidFill>
                  <a:ea typeface="Roboto" pitchFamily="34" charset="-122"/>
                  <a:cs typeface="Roboto" pitchFamily="34" charset="-120"/>
                </a:rPr>
                <a:t>PDF, web summary, both, or another format?</a:t>
              </a:r>
              <a:endParaRPr lang="en-US" sz="1000" dirty="0">
                <a:solidFill>
                  <a:schemeClr val="bg1">
                    <a:lumMod val="65000"/>
                  </a:schemeClr>
                </a:solidFill>
              </a:endParaRPr>
            </a:p>
          </p:txBody>
        </p:sp>
      </p:grpSp>
      <p:grpSp>
        <p:nvGrpSpPr>
          <p:cNvPr id="66" name="Group 65">
            <a:extLst>
              <a:ext uri="{FF2B5EF4-FFF2-40B4-BE49-F238E27FC236}">
                <a16:creationId xmlns:a16="http://schemas.microsoft.com/office/drawing/2014/main" id="{ADA35902-5C15-FE94-CC64-EB534AFC14A1}"/>
              </a:ext>
            </a:extLst>
          </p:cNvPr>
          <p:cNvGrpSpPr/>
          <p:nvPr/>
        </p:nvGrpSpPr>
        <p:grpSpPr>
          <a:xfrm>
            <a:off x="551435" y="7620802"/>
            <a:ext cx="4046823" cy="972910"/>
            <a:chOff x="551435" y="6804080"/>
            <a:chExt cx="4046823" cy="972910"/>
          </a:xfrm>
        </p:grpSpPr>
        <p:sp>
          <p:nvSpPr>
            <p:cNvPr id="18" name="Text 16"/>
            <p:cNvSpPr/>
            <p:nvPr/>
          </p:nvSpPr>
          <p:spPr>
            <a:xfrm>
              <a:off x="551435" y="6804080"/>
              <a:ext cx="4046823" cy="160094"/>
            </a:xfrm>
            <a:prstGeom prst="rect">
              <a:avLst/>
            </a:prstGeom>
            <a:noFill/>
            <a:ln/>
          </p:spPr>
          <p:txBody>
            <a:bodyPr wrap="square" lIns="0" tIns="0" rIns="0" bIns="0" rtlCol="0" anchor="ctr"/>
            <a:lstStyle/>
            <a:p>
              <a:pPr>
                <a:defRPr/>
              </a:pPr>
              <a:r>
                <a:rPr lang="en-US" sz="1200" kern="0" spc="80" dirty="0">
                  <a:solidFill>
                    <a:schemeClr val="tx2"/>
                  </a:solidFill>
                  <a:ea typeface="Roboto" pitchFamily="34" charset="-122"/>
                  <a:cs typeface="Roboto" pitchFamily="34" charset="-120"/>
                </a:rPr>
                <a:t>EDITORIAL DECISION OWNER</a:t>
              </a:r>
            </a:p>
          </p:txBody>
        </p:sp>
        <p:sp>
          <p:nvSpPr>
            <p:cNvPr id="19" name="Shape 17"/>
            <p:cNvSpPr/>
            <p:nvPr/>
          </p:nvSpPr>
          <p:spPr>
            <a:xfrm>
              <a:off x="551435" y="6999750"/>
              <a:ext cx="4046823" cy="777240"/>
            </a:xfrm>
            <a:prstGeom prst="roundRect">
              <a:avLst>
                <a:gd name="adj" fmla="val 4839"/>
              </a:avLst>
            </a:prstGeom>
            <a:solidFill>
              <a:srgbClr val="FFFFFF"/>
            </a:solidFill>
            <a:ln w="9525">
              <a:solidFill>
                <a:schemeClr val="bg1">
                  <a:lumMod val="85000"/>
                </a:schemeClr>
              </a:solidFill>
              <a:prstDash val="solid"/>
            </a:ln>
          </p:spPr>
          <p:txBody>
            <a:bodyPr/>
            <a:lstStyle/>
            <a:p>
              <a:r>
                <a:rPr lang="en-US" sz="1000" i="1" dirty="0">
                  <a:solidFill>
                    <a:schemeClr val="bg1">
                      <a:lumMod val="65000"/>
                    </a:schemeClr>
                  </a:solidFill>
                  <a:ea typeface="Roboto" pitchFamily="34" charset="-122"/>
                  <a:cs typeface="Roboto" pitchFamily="34" charset="-120"/>
                </a:rPr>
                <a:t>Who can resolve scope, wording and qualification disputes?</a:t>
              </a:r>
            </a:p>
          </p:txBody>
        </p:sp>
      </p:grpSp>
      <p:sp>
        <p:nvSpPr>
          <p:cNvPr id="21" name="Text 19"/>
          <p:cNvSpPr/>
          <p:nvPr/>
        </p:nvSpPr>
        <p:spPr>
          <a:xfrm>
            <a:off x="4873976" y="2654841"/>
            <a:ext cx="1921129" cy="284611"/>
          </a:xfrm>
          <a:prstGeom prst="rect">
            <a:avLst/>
          </a:prstGeom>
          <a:noFill/>
          <a:ln/>
        </p:spPr>
        <p:txBody>
          <a:bodyPr wrap="square" lIns="0" tIns="0" rIns="0" bIns="0" rtlCol="0" anchor="ctr"/>
          <a:lstStyle/>
          <a:p>
            <a:pPr marL="0" indent="0">
              <a:buNone/>
              <a:defRPr/>
            </a:pPr>
            <a:r>
              <a:rPr lang="en-US" sz="1400" dirty="0">
                <a:solidFill>
                  <a:schemeClr val="accent1"/>
                </a:solidFill>
                <a:latin typeface="+mj-lt"/>
                <a:ea typeface="Roboto" pitchFamily="34" charset="-122"/>
                <a:cs typeface="Roboto" pitchFamily="34" charset="-120"/>
              </a:rPr>
              <a:t>Principal findings</a:t>
            </a:r>
            <a:endParaRPr lang="en-US" sz="1400" dirty="0">
              <a:solidFill>
                <a:schemeClr val="accent1"/>
              </a:solidFill>
              <a:latin typeface="+mj-lt"/>
            </a:endParaRPr>
          </a:p>
        </p:txBody>
      </p:sp>
      <p:sp>
        <p:nvSpPr>
          <p:cNvPr id="22" name="Text 20"/>
          <p:cNvSpPr/>
          <p:nvPr/>
        </p:nvSpPr>
        <p:spPr>
          <a:xfrm>
            <a:off x="4873976" y="2955500"/>
            <a:ext cx="2010070" cy="553998"/>
          </a:xfrm>
          <a:prstGeom prst="rect">
            <a:avLst/>
          </a:prstGeom>
          <a:noFill/>
          <a:ln/>
        </p:spPr>
        <p:txBody>
          <a:bodyPr wrap="square" lIns="0" tIns="0" rIns="0" bIns="0" rtlCol="0" anchor="t">
            <a:spAutoFit/>
          </a:bodyPr>
          <a:lstStyle/>
          <a:p>
            <a:pPr marL="0" indent="0">
              <a:buNone/>
              <a:defRPr/>
            </a:pPr>
            <a:r>
              <a:rPr lang="en-US" sz="1200" dirty="0">
                <a:ea typeface="Roboto" pitchFamily="34" charset="-122"/>
                <a:cs typeface="Roboto" pitchFamily="34" charset="-120"/>
              </a:rPr>
              <a:t>List the 3–5 findings that justify asking someone to read the report.</a:t>
            </a:r>
            <a:endParaRPr lang="en-US" sz="1200" dirty="0"/>
          </a:p>
        </p:txBody>
      </p:sp>
      <p:grpSp>
        <p:nvGrpSpPr>
          <p:cNvPr id="60" name="Group 59">
            <a:extLst>
              <a:ext uri="{FF2B5EF4-FFF2-40B4-BE49-F238E27FC236}">
                <a16:creationId xmlns:a16="http://schemas.microsoft.com/office/drawing/2014/main" id="{C92F07DF-3E2F-46DF-521F-12AB96A8FCE4}"/>
              </a:ext>
            </a:extLst>
          </p:cNvPr>
          <p:cNvGrpSpPr/>
          <p:nvPr/>
        </p:nvGrpSpPr>
        <p:grpSpPr>
          <a:xfrm>
            <a:off x="4873976" y="4044849"/>
            <a:ext cx="2010070" cy="284612"/>
            <a:chOff x="4873976" y="3816211"/>
            <a:chExt cx="2010070" cy="284612"/>
          </a:xfrm>
        </p:grpSpPr>
        <p:sp>
          <p:nvSpPr>
            <p:cNvPr id="23" name="Shape 21"/>
            <p:cNvSpPr/>
            <p:nvPr/>
          </p:nvSpPr>
          <p:spPr>
            <a:xfrm>
              <a:off x="4873976" y="3816211"/>
              <a:ext cx="249035" cy="249035"/>
            </a:xfrm>
            <a:prstGeom prst="ellipse">
              <a:avLst/>
            </a:prstGeom>
            <a:solidFill>
              <a:srgbClr val="0B52D1"/>
            </a:solidFill>
            <a:ln w="12700">
              <a:solidFill>
                <a:srgbClr val="0B52D1"/>
              </a:solidFill>
              <a:prstDash val="solid"/>
            </a:ln>
          </p:spPr>
          <p:txBody>
            <a:bodyPr anchor="ctr"/>
            <a:lstStyle/>
            <a:p>
              <a:pPr algn="ctr">
                <a:defRPr/>
              </a:pPr>
              <a:r>
                <a:rPr lang="en-US" sz="1200" b="1" dirty="0">
                  <a:solidFill>
                    <a:srgbClr val="FFFFFF"/>
                  </a:solidFill>
                  <a:ea typeface="Roboto" pitchFamily="34" charset="-122"/>
                  <a:cs typeface="Roboto" pitchFamily="34" charset="-120"/>
                </a:rPr>
                <a:t>1</a:t>
              </a:r>
              <a:endParaRPr lang="en-US" sz="1200" dirty="0"/>
            </a:p>
          </p:txBody>
        </p:sp>
        <p:sp>
          <p:nvSpPr>
            <p:cNvPr id="25" name="Shape 23"/>
            <p:cNvSpPr/>
            <p:nvPr/>
          </p:nvSpPr>
          <p:spPr>
            <a:xfrm>
              <a:off x="5247529" y="4100823"/>
              <a:ext cx="1636517" cy="0"/>
            </a:xfrm>
            <a:prstGeom prst="line">
              <a:avLst/>
            </a:prstGeom>
            <a:noFill/>
            <a:ln w="11430">
              <a:solidFill>
                <a:srgbClr val="D9E4F0"/>
              </a:solidFill>
              <a:prstDash val="solid"/>
            </a:ln>
          </p:spPr>
          <p:txBody>
            <a:bodyPr/>
            <a:lstStyle/>
            <a:p>
              <a:pPr>
                <a:defRPr/>
              </a:pPr>
              <a:endParaRPr/>
            </a:p>
          </p:txBody>
        </p:sp>
      </p:grpSp>
      <p:grpSp>
        <p:nvGrpSpPr>
          <p:cNvPr id="57" name="Group 56">
            <a:extLst>
              <a:ext uri="{FF2B5EF4-FFF2-40B4-BE49-F238E27FC236}">
                <a16:creationId xmlns:a16="http://schemas.microsoft.com/office/drawing/2014/main" id="{B9D505AA-D721-3559-8A9B-50EC5B166323}"/>
              </a:ext>
            </a:extLst>
          </p:cNvPr>
          <p:cNvGrpSpPr/>
          <p:nvPr/>
        </p:nvGrpSpPr>
        <p:grpSpPr>
          <a:xfrm>
            <a:off x="4873976" y="4937932"/>
            <a:ext cx="2010070" cy="284612"/>
            <a:chOff x="4873976" y="4456588"/>
            <a:chExt cx="2010070" cy="284612"/>
          </a:xfrm>
        </p:grpSpPr>
        <p:sp>
          <p:nvSpPr>
            <p:cNvPr id="26" name="Shape 24"/>
            <p:cNvSpPr/>
            <p:nvPr/>
          </p:nvSpPr>
          <p:spPr>
            <a:xfrm>
              <a:off x="4873976" y="4456588"/>
              <a:ext cx="249035" cy="249035"/>
            </a:xfrm>
            <a:prstGeom prst="ellipse">
              <a:avLst/>
            </a:prstGeom>
            <a:solidFill>
              <a:srgbClr val="FD039D"/>
            </a:solidFill>
            <a:ln w="12700">
              <a:solidFill>
                <a:srgbClr val="FD039D"/>
              </a:solidFill>
              <a:prstDash val="solid"/>
            </a:ln>
          </p:spPr>
          <p:txBody>
            <a:bodyPr anchor="ctr"/>
            <a:lstStyle/>
            <a:p>
              <a:pPr algn="ctr">
                <a:defRPr/>
              </a:pPr>
              <a:r>
                <a:rPr lang="en-US" sz="1200" b="1" dirty="0">
                  <a:solidFill>
                    <a:srgbClr val="FFFFFF"/>
                  </a:solidFill>
                  <a:ea typeface="Roboto" pitchFamily="34" charset="-122"/>
                  <a:cs typeface="Roboto" pitchFamily="34" charset="-120"/>
                </a:rPr>
                <a:t>2</a:t>
              </a:r>
              <a:endParaRPr lang="en-US" sz="1200" dirty="0"/>
            </a:p>
          </p:txBody>
        </p:sp>
        <p:sp>
          <p:nvSpPr>
            <p:cNvPr id="28" name="Shape 26"/>
            <p:cNvSpPr/>
            <p:nvPr/>
          </p:nvSpPr>
          <p:spPr>
            <a:xfrm>
              <a:off x="5247529" y="4741200"/>
              <a:ext cx="1636517" cy="0"/>
            </a:xfrm>
            <a:prstGeom prst="line">
              <a:avLst/>
            </a:prstGeom>
            <a:noFill/>
            <a:ln w="11430">
              <a:solidFill>
                <a:srgbClr val="D9E4F0"/>
              </a:solidFill>
              <a:prstDash val="solid"/>
            </a:ln>
          </p:spPr>
          <p:txBody>
            <a:bodyPr/>
            <a:lstStyle/>
            <a:p>
              <a:pPr>
                <a:defRPr/>
              </a:pPr>
              <a:endParaRPr/>
            </a:p>
          </p:txBody>
        </p:sp>
      </p:grpSp>
      <p:grpSp>
        <p:nvGrpSpPr>
          <p:cNvPr id="56" name="Group 55">
            <a:extLst>
              <a:ext uri="{FF2B5EF4-FFF2-40B4-BE49-F238E27FC236}">
                <a16:creationId xmlns:a16="http://schemas.microsoft.com/office/drawing/2014/main" id="{5932728B-AFA7-AF6D-817E-C43A8107FF2A}"/>
              </a:ext>
            </a:extLst>
          </p:cNvPr>
          <p:cNvGrpSpPr/>
          <p:nvPr/>
        </p:nvGrpSpPr>
        <p:grpSpPr>
          <a:xfrm>
            <a:off x="4873976" y="5831015"/>
            <a:ext cx="2010070" cy="284612"/>
            <a:chOff x="4873976" y="5096964"/>
            <a:chExt cx="2010070" cy="284612"/>
          </a:xfrm>
        </p:grpSpPr>
        <p:sp>
          <p:nvSpPr>
            <p:cNvPr id="29" name="Shape 27"/>
            <p:cNvSpPr/>
            <p:nvPr/>
          </p:nvSpPr>
          <p:spPr>
            <a:xfrm>
              <a:off x="4873976" y="5096964"/>
              <a:ext cx="249035" cy="249035"/>
            </a:xfrm>
            <a:prstGeom prst="ellipse">
              <a:avLst/>
            </a:prstGeom>
            <a:solidFill>
              <a:srgbClr val="0B52D1"/>
            </a:solidFill>
            <a:ln w="12700">
              <a:solidFill>
                <a:srgbClr val="0B52D1"/>
              </a:solidFill>
              <a:prstDash val="solid"/>
            </a:ln>
          </p:spPr>
          <p:txBody>
            <a:bodyPr anchor="ctr"/>
            <a:lstStyle/>
            <a:p>
              <a:pPr algn="ctr">
                <a:defRPr/>
              </a:pPr>
              <a:r>
                <a:rPr lang="en-US" sz="1200" b="1" dirty="0">
                  <a:solidFill>
                    <a:srgbClr val="FFFFFF"/>
                  </a:solidFill>
                  <a:ea typeface="Roboto" pitchFamily="34" charset="-122"/>
                  <a:cs typeface="Roboto" pitchFamily="34" charset="-120"/>
                </a:rPr>
                <a:t>3</a:t>
              </a:r>
              <a:endParaRPr lang="en-US" sz="1200" dirty="0"/>
            </a:p>
          </p:txBody>
        </p:sp>
        <p:sp>
          <p:nvSpPr>
            <p:cNvPr id="31" name="Shape 29"/>
            <p:cNvSpPr/>
            <p:nvPr/>
          </p:nvSpPr>
          <p:spPr>
            <a:xfrm>
              <a:off x="5247529" y="5381576"/>
              <a:ext cx="1636517" cy="0"/>
            </a:xfrm>
            <a:prstGeom prst="line">
              <a:avLst/>
            </a:prstGeom>
            <a:noFill/>
            <a:ln w="11430">
              <a:solidFill>
                <a:srgbClr val="D9E4F0"/>
              </a:solidFill>
              <a:prstDash val="solid"/>
            </a:ln>
          </p:spPr>
          <p:txBody>
            <a:bodyPr/>
            <a:lstStyle/>
            <a:p>
              <a:pPr>
                <a:defRPr/>
              </a:pPr>
              <a:endParaRPr/>
            </a:p>
          </p:txBody>
        </p:sp>
      </p:grpSp>
      <p:grpSp>
        <p:nvGrpSpPr>
          <p:cNvPr id="61" name="Group 60">
            <a:extLst>
              <a:ext uri="{FF2B5EF4-FFF2-40B4-BE49-F238E27FC236}">
                <a16:creationId xmlns:a16="http://schemas.microsoft.com/office/drawing/2014/main" id="{6376E72A-B2FA-5C1C-4396-8657530FE65D}"/>
              </a:ext>
            </a:extLst>
          </p:cNvPr>
          <p:cNvGrpSpPr/>
          <p:nvPr/>
        </p:nvGrpSpPr>
        <p:grpSpPr>
          <a:xfrm>
            <a:off x="4873976" y="6724098"/>
            <a:ext cx="2010070" cy="284611"/>
            <a:chOff x="4873976" y="6326501"/>
            <a:chExt cx="2010070" cy="284611"/>
          </a:xfrm>
        </p:grpSpPr>
        <p:sp>
          <p:nvSpPr>
            <p:cNvPr id="32" name="Shape 30"/>
            <p:cNvSpPr/>
            <p:nvPr/>
          </p:nvSpPr>
          <p:spPr>
            <a:xfrm>
              <a:off x="4873976" y="6326501"/>
              <a:ext cx="249035" cy="249035"/>
            </a:xfrm>
            <a:prstGeom prst="ellipse">
              <a:avLst/>
            </a:prstGeom>
            <a:solidFill>
              <a:srgbClr val="0B52D1"/>
            </a:solidFill>
            <a:ln w="12700">
              <a:solidFill>
                <a:srgbClr val="0B52D1"/>
              </a:solidFill>
              <a:prstDash val="solid"/>
            </a:ln>
          </p:spPr>
          <p:txBody>
            <a:bodyPr anchor="ctr"/>
            <a:lstStyle/>
            <a:p>
              <a:pPr algn="ctr">
                <a:defRPr/>
              </a:pPr>
              <a:r>
                <a:rPr lang="en-US" sz="1200" b="1">
                  <a:solidFill>
                    <a:srgbClr val="FFFFFF"/>
                  </a:solidFill>
                  <a:ea typeface="Roboto" pitchFamily="34" charset="-122"/>
                  <a:cs typeface="Roboto" pitchFamily="34" charset="-120"/>
                </a:rPr>
                <a:t>4</a:t>
              </a:r>
              <a:endParaRPr lang="en-US" sz="1200" dirty="0"/>
            </a:p>
          </p:txBody>
        </p:sp>
        <p:sp>
          <p:nvSpPr>
            <p:cNvPr id="34" name="Shape 32"/>
            <p:cNvSpPr/>
            <p:nvPr/>
          </p:nvSpPr>
          <p:spPr>
            <a:xfrm>
              <a:off x="5247529" y="6611112"/>
              <a:ext cx="1636517" cy="0"/>
            </a:xfrm>
            <a:prstGeom prst="line">
              <a:avLst/>
            </a:prstGeom>
            <a:noFill/>
            <a:ln w="11430">
              <a:solidFill>
                <a:srgbClr val="D9E4F0"/>
              </a:solidFill>
              <a:prstDash val="solid"/>
            </a:ln>
          </p:spPr>
          <p:txBody>
            <a:bodyPr/>
            <a:lstStyle/>
            <a:p>
              <a:pPr>
                <a:defRPr/>
              </a:pPr>
              <a:endParaRPr/>
            </a:p>
          </p:txBody>
        </p:sp>
      </p:grpSp>
      <p:sp>
        <p:nvSpPr>
          <p:cNvPr id="35" name="Shape 33"/>
          <p:cNvSpPr/>
          <p:nvPr/>
        </p:nvSpPr>
        <p:spPr>
          <a:xfrm>
            <a:off x="4873976" y="7294459"/>
            <a:ext cx="2045647" cy="1299253"/>
          </a:xfrm>
          <a:prstGeom prst="roundRect">
            <a:avLst>
              <a:gd name="adj" fmla="val 6522"/>
            </a:avLst>
          </a:prstGeom>
          <a:solidFill>
            <a:schemeClr val="accent3"/>
          </a:solidFill>
          <a:ln w="11430">
            <a:noFill/>
            <a:prstDash val="solid"/>
          </a:ln>
        </p:spPr>
        <p:txBody>
          <a:bodyPr anchor="ct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mj-lt"/>
                <a:ea typeface="Roboto" pitchFamily="34" charset="-122"/>
                <a:cs typeface="Roboto" pitchFamily="34" charset="-120"/>
              </a:rPr>
              <a:t>Before design begins</a:t>
            </a:r>
          </a:p>
          <a:p>
            <a:pPr>
              <a:defRPr/>
            </a:pPr>
            <a:r>
              <a:rPr lang="en-US" sz="1200" dirty="0">
                <a:solidFill>
                  <a:schemeClr val="bg1"/>
                </a:solidFill>
                <a:ea typeface="Roboto" pitchFamily="34" charset="-122"/>
                <a:cs typeface="Roboto" pitchFamily="34" charset="-120"/>
              </a:rPr>
              <a:t>Research question, findings, evidence and decision owner should already be known.</a:t>
            </a:r>
            <a:endParaRPr lang="en-US" sz="1200" dirty="0">
              <a:solidFill>
                <a:schemeClr val="bg1"/>
              </a:solidFill>
            </a:endParaRPr>
          </a:p>
        </p:txBody>
      </p:sp>
      <p:sp>
        <p:nvSpPr>
          <p:cNvPr id="39" name="Shape 37"/>
          <p:cNvSpPr/>
          <p:nvPr/>
        </p:nvSpPr>
        <p:spPr>
          <a:xfrm>
            <a:off x="551435" y="8845216"/>
            <a:ext cx="6368188" cy="1110312"/>
          </a:xfrm>
          <a:prstGeom prst="roundRect">
            <a:avLst>
              <a:gd name="adj" fmla="val 3797"/>
            </a:avLst>
          </a:prstGeom>
          <a:solidFill>
            <a:schemeClr val="tx2">
              <a:lumMod val="20000"/>
              <a:lumOff val="80000"/>
            </a:schemeClr>
          </a:solidFill>
          <a:ln w="9525">
            <a:solidFill>
              <a:schemeClr val="tx2">
                <a:lumMod val="60000"/>
                <a:lumOff val="40000"/>
              </a:schemeClr>
            </a:solidFill>
            <a:prstDash val="solid"/>
          </a:ln>
        </p:spPr>
        <p:txBody>
          <a:bodyPr anchor="ct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i="0" u="none" strike="noStrike" kern="1200" cap="none" spc="0" normalizeH="0" baseline="0" noProof="0" dirty="0">
                <a:ln>
                  <a:noFill/>
                </a:ln>
                <a:solidFill>
                  <a:schemeClr val="accent1"/>
                </a:solidFill>
                <a:effectLst/>
                <a:uLnTx/>
                <a:uFillTx/>
                <a:latin typeface="+mj-lt"/>
                <a:ea typeface="Roboto" pitchFamily="34" charset="-122"/>
                <a:cs typeface="Roboto" pitchFamily="34" charset="-120"/>
              </a:rPr>
              <a:t>Why this page exists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ea typeface="Roboto" pitchFamily="34" charset="-122"/>
                <a:cs typeface="Roboto" pitchFamily="34" charset="-120"/>
              </a:rPr>
              <a:t>Design can improve hierarchy, navigation and comprehension. It cannot repair weak evidence or decide what the report is actually trying to say. Use this page before content moves into layout.</a:t>
            </a:r>
            <a:endParaRPr kumimoji="0" lang="en-US" sz="1200" b="0" i="0" u="none" strike="noStrike" kern="1200" cap="none" spc="0" normalizeH="0" baseline="0" noProof="0" dirty="0">
              <a:ln>
                <a:noFill/>
              </a:ln>
              <a:effectLst/>
              <a:uLnTx/>
              <a:uFillTx/>
              <a:ea typeface="+mn-ea"/>
              <a:cs typeface="+mn-cs"/>
            </a:endParaRPr>
          </a:p>
        </p:txBody>
      </p:sp>
      <p:sp>
        <p:nvSpPr>
          <p:cNvPr id="43" name="Shape 41"/>
          <p:cNvSpPr/>
          <p:nvPr/>
        </p:nvSpPr>
        <p:spPr>
          <a:xfrm>
            <a:off x="515858" y="10080045"/>
            <a:ext cx="6528282" cy="0"/>
          </a:xfrm>
          <a:prstGeom prst="line">
            <a:avLst/>
          </a:prstGeom>
          <a:noFill/>
          <a:ln w="8890">
            <a:solidFill>
              <a:srgbClr val="D9E4F0"/>
            </a:solidFill>
            <a:prstDash val="solid"/>
          </a:ln>
        </p:spPr>
        <p:txBody>
          <a:bodyPr/>
          <a:lstStyle/>
          <a:p>
            <a:pPr>
              <a:defRPr/>
            </a:pPr>
            <a:endParaRPr/>
          </a:p>
        </p:txBody>
      </p:sp>
      <p:cxnSp>
        <p:nvCxnSpPr>
          <p:cNvPr id="47" name="Straight Connector 46">
            <a:extLst>
              <a:ext uri="{FF2B5EF4-FFF2-40B4-BE49-F238E27FC236}">
                <a16:creationId xmlns:a16="http://schemas.microsoft.com/office/drawing/2014/main" id="{838F26F2-DF40-3F05-AE0B-E9B983B9F584}"/>
              </a:ext>
            </a:extLst>
          </p:cNvPr>
          <p:cNvCxnSpPr>
            <a:cxnSpLocks/>
          </p:cNvCxnSpPr>
          <p:nvPr/>
        </p:nvCxnSpPr>
        <p:spPr>
          <a:xfrm>
            <a:off x="461108" y="1187757"/>
            <a:ext cx="704381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2" name="Text 20">
            <a:extLst>
              <a:ext uri="{FF2B5EF4-FFF2-40B4-BE49-F238E27FC236}">
                <a16:creationId xmlns:a16="http://schemas.microsoft.com/office/drawing/2014/main" id="{54C422B9-E9A6-57FD-03FA-9749F1D23F9A}"/>
              </a:ext>
            </a:extLst>
          </p:cNvPr>
          <p:cNvSpPr/>
          <p:nvPr/>
        </p:nvSpPr>
        <p:spPr>
          <a:xfrm>
            <a:off x="5247529" y="4038066"/>
            <a:ext cx="1672094" cy="184666"/>
          </a:xfrm>
          <a:prstGeom prst="rect">
            <a:avLst/>
          </a:prstGeom>
          <a:noFill/>
          <a:ln/>
        </p:spPr>
        <p:txBody>
          <a:bodyPr wrap="square" lIns="0" tIns="0" rIns="0" bIns="0" rtlCol="0" anchor="t">
            <a:spAutoFit/>
          </a:bodyPr>
          <a:lstStyle/>
          <a:p>
            <a:pPr marL="0" indent="0">
              <a:buNone/>
              <a:defRPr/>
            </a:pPr>
            <a:r>
              <a:rPr lang="en-US" sz="1200" dirty="0">
                <a:ea typeface="Roboto" pitchFamily="34" charset="-122"/>
                <a:cs typeface="Roboto" pitchFamily="34" charset="-120"/>
              </a:rPr>
              <a:t>&lt;placeholder&gt;</a:t>
            </a:r>
            <a:endParaRPr lang="en-US" sz="1200" dirty="0"/>
          </a:p>
        </p:txBody>
      </p:sp>
      <p:sp>
        <p:nvSpPr>
          <p:cNvPr id="63" name="Text 20">
            <a:extLst>
              <a:ext uri="{FF2B5EF4-FFF2-40B4-BE49-F238E27FC236}">
                <a16:creationId xmlns:a16="http://schemas.microsoft.com/office/drawing/2014/main" id="{95F653F2-C47D-1F3B-D0F2-6D7C98548F4C}"/>
              </a:ext>
            </a:extLst>
          </p:cNvPr>
          <p:cNvSpPr/>
          <p:nvPr/>
        </p:nvSpPr>
        <p:spPr>
          <a:xfrm>
            <a:off x="5247529" y="4939776"/>
            <a:ext cx="1672094" cy="184666"/>
          </a:xfrm>
          <a:prstGeom prst="rect">
            <a:avLst/>
          </a:prstGeom>
          <a:noFill/>
          <a:ln/>
        </p:spPr>
        <p:txBody>
          <a:bodyPr wrap="square" lIns="0" tIns="0" rIns="0" bIns="0" rtlCol="0" anchor="t">
            <a:spAutoFit/>
          </a:bodyPr>
          <a:lstStyle/>
          <a:p>
            <a:pPr marL="0" indent="0">
              <a:buNone/>
              <a:defRPr/>
            </a:pPr>
            <a:r>
              <a:rPr lang="en-US" sz="1200" dirty="0">
                <a:ea typeface="Roboto" pitchFamily="34" charset="-122"/>
                <a:cs typeface="Roboto" pitchFamily="34" charset="-120"/>
              </a:rPr>
              <a:t>&lt;placeholder&gt;</a:t>
            </a:r>
            <a:endParaRPr lang="en-US" sz="1200" dirty="0"/>
          </a:p>
        </p:txBody>
      </p:sp>
      <p:sp>
        <p:nvSpPr>
          <p:cNvPr id="64" name="Text 20">
            <a:extLst>
              <a:ext uri="{FF2B5EF4-FFF2-40B4-BE49-F238E27FC236}">
                <a16:creationId xmlns:a16="http://schemas.microsoft.com/office/drawing/2014/main" id="{69F5B5FE-3865-31FE-33E8-443F8E53B0D1}"/>
              </a:ext>
            </a:extLst>
          </p:cNvPr>
          <p:cNvSpPr/>
          <p:nvPr/>
        </p:nvSpPr>
        <p:spPr>
          <a:xfrm>
            <a:off x="5247529" y="5841486"/>
            <a:ext cx="1672094" cy="184666"/>
          </a:xfrm>
          <a:prstGeom prst="rect">
            <a:avLst/>
          </a:prstGeom>
          <a:noFill/>
          <a:ln/>
        </p:spPr>
        <p:txBody>
          <a:bodyPr wrap="square" lIns="0" tIns="0" rIns="0" bIns="0" rtlCol="0" anchor="t">
            <a:spAutoFit/>
          </a:bodyPr>
          <a:lstStyle/>
          <a:p>
            <a:pPr marL="0" indent="0">
              <a:buNone/>
              <a:defRPr/>
            </a:pPr>
            <a:r>
              <a:rPr lang="en-US" sz="1200" dirty="0">
                <a:ea typeface="Roboto" pitchFamily="34" charset="-122"/>
                <a:cs typeface="Roboto" pitchFamily="34" charset="-120"/>
              </a:rPr>
              <a:t>&lt;placeholder&gt;</a:t>
            </a:r>
            <a:endParaRPr lang="en-US" sz="1200" dirty="0"/>
          </a:p>
        </p:txBody>
      </p:sp>
      <p:sp>
        <p:nvSpPr>
          <p:cNvPr id="65" name="Text 20">
            <a:extLst>
              <a:ext uri="{FF2B5EF4-FFF2-40B4-BE49-F238E27FC236}">
                <a16:creationId xmlns:a16="http://schemas.microsoft.com/office/drawing/2014/main" id="{6EBEE3F0-06EF-C8C2-71AB-E429AD779B54}"/>
              </a:ext>
            </a:extLst>
          </p:cNvPr>
          <p:cNvSpPr/>
          <p:nvPr/>
        </p:nvSpPr>
        <p:spPr>
          <a:xfrm>
            <a:off x="5247529" y="6743196"/>
            <a:ext cx="1672094" cy="184666"/>
          </a:xfrm>
          <a:prstGeom prst="rect">
            <a:avLst/>
          </a:prstGeom>
          <a:noFill/>
          <a:ln/>
        </p:spPr>
        <p:txBody>
          <a:bodyPr wrap="square" lIns="0" tIns="0" rIns="0" bIns="0" rtlCol="0" anchor="t">
            <a:spAutoFit/>
          </a:bodyPr>
          <a:lstStyle/>
          <a:p>
            <a:pPr marL="0" indent="0">
              <a:buNone/>
              <a:defRPr/>
            </a:pPr>
            <a:r>
              <a:rPr lang="en-US" sz="1200" dirty="0">
                <a:ea typeface="Roboto" pitchFamily="34" charset="-122"/>
                <a:cs typeface="Roboto" pitchFamily="34" charset="-120"/>
              </a:rPr>
              <a:t>&lt;placeholder&gt;</a:t>
            </a:r>
            <a:endParaRPr lang="en-US" sz="1200" dirty="0"/>
          </a:p>
        </p:txBody>
      </p:sp>
      <p:sp>
        <p:nvSpPr>
          <p:cNvPr id="72" name="Text 43">
            <a:extLst>
              <a:ext uri="{FF2B5EF4-FFF2-40B4-BE49-F238E27FC236}">
                <a16:creationId xmlns:a16="http://schemas.microsoft.com/office/drawing/2014/main" id="{F9E6A98F-0356-9B9F-3922-3008F81EAF5D}"/>
              </a:ext>
            </a:extLst>
          </p:cNvPr>
          <p:cNvSpPr/>
          <p:nvPr/>
        </p:nvSpPr>
        <p:spPr>
          <a:xfrm>
            <a:off x="1956705" y="10265617"/>
            <a:ext cx="3557647" cy="124517"/>
          </a:xfrm>
          <a:prstGeom prst="rect">
            <a:avLst/>
          </a:prstGeom>
          <a:noFill/>
          <a:ln/>
        </p:spPr>
        <p:txBody>
          <a:bodyPr wrap="square" lIns="0" tIns="0" rIns="0" bIns="0" rtlCol="0" anchor="ctr"/>
          <a:lstStyle/>
          <a:p>
            <a:pPr marL="0" indent="0" algn="ctr">
              <a:buNone/>
              <a:defRPr/>
            </a:pPr>
            <a:r>
              <a:rPr lang="en-US" sz="632" dirty="0">
                <a:solidFill>
                  <a:schemeClr val="tx2">
                    <a:lumMod val="40000"/>
                    <a:lumOff val="60000"/>
                  </a:schemeClr>
                </a:solidFill>
                <a:ea typeface="Roboto" pitchFamily="34" charset="-122"/>
                <a:cs typeface="Roboto" pitchFamily="34" charset="-120"/>
              </a:rPr>
              <a:t>WORKSHEET 01 · PLANNING BRIEF</a:t>
            </a:r>
            <a:endParaRPr lang="en-US" sz="650" dirty="0">
              <a:solidFill>
                <a:schemeClr val="tx2">
                  <a:lumMod val="40000"/>
                  <a:lumOff val="60000"/>
                </a:schemeClr>
              </a:solidFill>
            </a:endParaRPr>
          </a:p>
        </p:txBody>
      </p:sp>
      <p:sp>
        <p:nvSpPr>
          <p:cNvPr id="74" name="Text 44">
            <a:extLst>
              <a:ext uri="{FF2B5EF4-FFF2-40B4-BE49-F238E27FC236}">
                <a16:creationId xmlns:a16="http://schemas.microsoft.com/office/drawing/2014/main" id="{07F0D73B-81FE-B653-B4DB-80231450A4A3}"/>
              </a:ext>
            </a:extLst>
          </p:cNvPr>
          <p:cNvSpPr/>
          <p:nvPr/>
        </p:nvSpPr>
        <p:spPr>
          <a:xfrm>
            <a:off x="551435" y="10256723"/>
            <a:ext cx="498070" cy="142305"/>
          </a:xfrm>
          <a:prstGeom prst="rect">
            <a:avLst/>
          </a:prstGeom>
          <a:noFill/>
          <a:ln/>
        </p:spPr>
        <p:txBody>
          <a:bodyPr wrap="square" lIns="0" tIns="0" rIns="0" bIns="0" rtlCol="0" anchor="ctr"/>
          <a:lstStyle/>
          <a:p>
            <a:pPr marL="0" indent="0">
              <a:buNone/>
              <a:defRPr/>
            </a:pPr>
            <a:r>
              <a:rPr lang="en-US" sz="729" b="1" dirty="0">
                <a:solidFill>
                  <a:schemeClr val="tx2">
                    <a:lumMod val="40000"/>
                    <a:lumOff val="60000"/>
                  </a:schemeClr>
                </a:solidFill>
                <a:ea typeface="Roboto" pitchFamily="34" charset="-122"/>
                <a:cs typeface="Roboto" pitchFamily="34" charset="-120"/>
              </a:rPr>
              <a:t>02</a:t>
            </a:r>
            <a:endParaRPr lang="en-US" sz="750" dirty="0">
              <a:solidFill>
                <a:schemeClr val="tx2">
                  <a:lumMod val="40000"/>
                  <a:lumOff val="6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64" name="Text 0">
            <a:extLst>
              <a:ext uri="{FF2B5EF4-FFF2-40B4-BE49-F238E27FC236}">
                <a16:creationId xmlns:a16="http://schemas.microsoft.com/office/drawing/2014/main" id="{AECDCB78-AA97-A98C-74ED-D6DCCA270310}"/>
              </a:ext>
            </a:extLst>
          </p:cNvPr>
          <p:cNvSpPr/>
          <p:nvPr/>
        </p:nvSpPr>
        <p:spPr>
          <a:xfrm>
            <a:off x="551435" y="943411"/>
            <a:ext cx="2490352" cy="177882"/>
          </a:xfrm>
          <a:prstGeom prst="rect">
            <a:avLst/>
          </a:prstGeom>
          <a:noFill/>
          <a:ln/>
        </p:spPr>
        <p:txBody>
          <a:bodyPr wrap="square" lIns="0" tIns="0" rIns="0" bIns="0" rtlCol="0" anchor="ctr"/>
          <a:lstStyle/>
          <a:p>
            <a:pPr marL="0" indent="0">
              <a:buNone/>
              <a:defRPr/>
            </a:pPr>
            <a:r>
              <a:rPr lang="en-US" sz="1000" kern="0" spc="140" dirty="0">
                <a:solidFill>
                  <a:schemeClr val="accent3">
                    <a:lumMod val="60000"/>
                    <a:lumOff val="40000"/>
                  </a:schemeClr>
                </a:solidFill>
                <a:ea typeface="Roboto" pitchFamily="34" charset="-122"/>
                <a:cs typeface="Roboto" pitchFamily="34" charset="-120"/>
              </a:rPr>
              <a:t>WORKSHEET 02</a:t>
            </a:r>
          </a:p>
        </p:txBody>
      </p:sp>
      <p:sp>
        <p:nvSpPr>
          <p:cNvPr id="65" name="Text 1">
            <a:extLst>
              <a:ext uri="{FF2B5EF4-FFF2-40B4-BE49-F238E27FC236}">
                <a16:creationId xmlns:a16="http://schemas.microsoft.com/office/drawing/2014/main" id="{6474E011-30FD-848D-1214-2836D646D140}"/>
              </a:ext>
            </a:extLst>
          </p:cNvPr>
          <p:cNvSpPr/>
          <p:nvPr/>
        </p:nvSpPr>
        <p:spPr>
          <a:xfrm>
            <a:off x="551435" y="1320481"/>
            <a:ext cx="6359294" cy="615553"/>
          </a:xfrm>
          <a:prstGeom prst="rect">
            <a:avLst/>
          </a:prstGeom>
          <a:noFill/>
          <a:ln/>
        </p:spPr>
        <p:txBody>
          <a:bodyPr wrap="square" lIns="0" tIns="0" rIns="0" bIns="0" rtlCol="0" anchor="ctr">
            <a:spAutoFit/>
          </a:bodyPr>
          <a:lstStyle/>
          <a:p>
            <a:pPr marL="0" indent="0">
              <a:buNone/>
              <a:defRPr/>
            </a:pPr>
            <a:r>
              <a:rPr lang="en-US" sz="4000" dirty="0">
                <a:solidFill>
                  <a:schemeClr val="accent1"/>
                </a:solidFill>
                <a:latin typeface="+mj-lt"/>
                <a:ea typeface="Roboto" pitchFamily="34" charset="-122"/>
                <a:cs typeface="Roboto" pitchFamily="34" charset="-120"/>
              </a:rPr>
              <a:t>Findings and evidence map</a:t>
            </a:r>
          </a:p>
        </p:txBody>
      </p:sp>
      <p:sp>
        <p:nvSpPr>
          <p:cNvPr id="66" name="Text 2">
            <a:extLst>
              <a:ext uri="{FF2B5EF4-FFF2-40B4-BE49-F238E27FC236}">
                <a16:creationId xmlns:a16="http://schemas.microsoft.com/office/drawing/2014/main" id="{85A158DE-5C53-30B9-AC97-7CF09711F210}"/>
              </a:ext>
            </a:extLst>
          </p:cNvPr>
          <p:cNvSpPr/>
          <p:nvPr/>
        </p:nvSpPr>
        <p:spPr>
          <a:xfrm>
            <a:off x="551435" y="2087361"/>
            <a:ext cx="6314823" cy="184666"/>
          </a:xfrm>
          <a:prstGeom prst="rect">
            <a:avLst/>
          </a:prstGeom>
          <a:noFill/>
          <a:ln/>
        </p:spPr>
        <p:txBody>
          <a:bodyPr wrap="square" lIns="0" tIns="0" rIns="0" bIns="0" rtlCol="0" anchor="t">
            <a:spAutoFit/>
          </a:bodyPr>
          <a:lstStyle/>
          <a:p>
            <a:pPr marL="0" indent="0">
              <a:buNone/>
              <a:defRPr/>
            </a:pPr>
            <a:r>
              <a:rPr lang="en-US" sz="1200" dirty="0">
                <a:ea typeface="Roboto" pitchFamily="34" charset="-122"/>
                <a:cs typeface="Roboto" pitchFamily="34" charset="-120"/>
              </a:rPr>
              <a:t>Keep each finding attached to the evidence and qualifications needed to interpret it correctly.</a:t>
            </a:r>
          </a:p>
        </p:txBody>
      </p:sp>
      <p:cxnSp>
        <p:nvCxnSpPr>
          <p:cNvPr id="67" name="Straight Connector 66">
            <a:extLst>
              <a:ext uri="{FF2B5EF4-FFF2-40B4-BE49-F238E27FC236}">
                <a16:creationId xmlns:a16="http://schemas.microsoft.com/office/drawing/2014/main" id="{9FEF82CC-1969-4E3E-F29F-4552135F19C0}"/>
              </a:ext>
            </a:extLst>
          </p:cNvPr>
          <p:cNvCxnSpPr>
            <a:cxnSpLocks/>
          </p:cNvCxnSpPr>
          <p:nvPr/>
        </p:nvCxnSpPr>
        <p:spPr>
          <a:xfrm>
            <a:off x="461108" y="1187757"/>
            <a:ext cx="704381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1" name="Table 70">
            <a:extLst>
              <a:ext uri="{FF2B5EF4-FFF2-40B4-BE49-F238E27FC236}">
                <a16:creationId xmlns:a16="http://schemas.microsoft.com/office/drawing/2014/main" id="{263A0154-ABB8-6BA2-28E7-806D1F167F71}"/>
              </a:ext>
            </a:extLst>
          </p:cNvPr>
          <p:cNvGraphicFramePr>
            <a:graphicFrameLocks noGrp="1"/>
          </p:cNvGraphicFramePr>
          <p:nvPr>
            <p:extLst>
              <p:ext uri="{D42A27DB-BD31-4B8C-83A1-F6EECF244321}">
                <p14:modId xmlns:p14="http://schemas.microsoft.com/office/powerpoint/2010/main" val="4060460899"/>
              </p:ext>
            </p:extLst>
          </p:nvPr>
        </p:nvGraphicFramePr>
        <p:xfrm>
          <a:off x="551435" y="2784493"/>
          <a:ext cx="6554965" cy="5749907"/>
        </p:xfrm>
        <a:graphic>
          <a:graphicData uri="http://schemas.openxmlformats.org/drawingml/2006/table">
            <a:tbl>
              <a:tblPr firstRow="1" bandRow="1">
                <a:tableStyleId>{2D5ABB26-0587-4C30-8999-92F81FD0307C}</a:tableStyleId>
              </a:tblPr>
              <a:tblGrid>
                <a:gridCol w="1310993">
                  <a:extLst>
                    <a:ext uri="{9D8B030D-6E8A-4147-A177-3AD203B41FA5}">
                      <a16:colId xmlns:a16="http://schemas.microsoft.com/office/drawing/2014/main" val="1659292210"/>
                    </a:ext>
                  </a:extLst>
                </a:gridCol>
                <a:gridCol w="1310993">
                  <a:extLst>
                    <a:ext uri="{9D8B030D-6E8A-4147-A177-3AD203B41FA5}">
                      <a16:colId xmlns:a16="http://schemas.microsoft.com/office/drawing/2014/main" val="3798278444"/>
                    </a:ext>
                  </a:extLst>
                </a:gridCol>
                <a:gridCol w="1310993">
                  <a:extLst>
                    <a:ext uri="{9D8B030D-6E8A-4147-A177-3AD203B41FA5}">
                      <a16:colId xmlns:a16="http://schemas.microsoft.com/office/drawing/2014/main" val="2530772511"/>
                    </a:ext>
                  </a:extLst>
                </a:gridCol>
                <a:gridCol w="1310993">
                  <a:extLst>
                    <a:ext uri="{9D8B030D-6E8A-4147-A177-3AD203B41FA5}">
                      <a16:colId xmlns:a16="http://schemas.microsoft.com/office/drawing/2014/main" val="3053637674"/>
                    </a:ext>
                  </a:extLst>
                </a:gridCol>
                <a:gridCol w="1310993">
                  <a:extLst>
                    <a:ext uri="{9D8B030D-6E8A-4147-A177-3AD203B41FA5}">
                      <a16:colId xmlns:a16="http://schemas.microsoft.com/office/drawing/2014/main" val="1323900164"/>
                    </a:ext>
                  </a:extLst>
                </a:gridCol>
              </a:tblGrid>
              <a:tr h="469247">
                <a:tc>
                  <a:txBody>
                    <a:bodyPr/>
                    <a:lstStyle/>
                    <a:p>
                      <a:pPr algn="ctr"/>
                      <a:r>
                        <a:rPr lang="en-US" sz="1000" dirty="0">
                          <a:solidFill>
                            <a:schemeClr val="bg1"/>
                          </a:solidFill>
                          <a:latin typeface="+mj-lt"/>
                        </a:rPr>
                        <a:t>Finding</a:t>
                      </a:r>
                    </a:p>
                  </a:txBody>
                  <a:tcPr marT="91440" marB="9144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tx2"/>
                    </a:solidFill>
                  </a:tcPr>
                </a:tc>
                <a:tc>
                  <a:txBody>
                    <a:bodyPr/>
                    <a:lstStyle/>
                    <a:p>
                      <a:pPr algn="ctr"/>
                      <a:r>
                        <a:rPr lang="en-US" sz="1000" dirty="0">
                          <a:solidFill>
                            <a:schemeClr val="tx2"/>
                          </a:solidFill>
                          <a:latin typeface="+mj-lt"/>
                        </a:rPr>
                        <a:t>Evidence / source</a:t>
                      </a:r>
                    </a:p>
                  </a:txBody>
                  <a:tcPr marT="91440" marB="9144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algn="ctr"/>
                      <a:r>
                        <a:rPr lang="en-US" sz="1000" dirty="0">
                          <a:solidFill>
                            <a:schemeClr val="tx2"/>
                          </a:solidFill>
                          <a:latin typeface="+mj-lt"/>
                        </a:rPr>
                        <a:t>What it establishes</a:t>
                      </a:r>
                    </a:p>
                  </a:txBody>
                  <a:tcPr marT="91440" marB="9144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algn="ctr"/>
                      <a:r>
                        <a:rPr lang="en-US" sz="1000" dirty="0">
                          <a:solidFill>
                            <a:schemeClr val="tx2"/>
                          </a:solidFill>
                          <a:latin typeface="+mj-lt"/>
                        </a:rPr>
                        <a:t>Qualification</a:t>
                      </a:r>
                    </a:p>
                  </a:txBody>
                  <a:tcPr marT="91440" marB="9144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algn="ctr"/>
                      <a:r>
                        <a:rPr lang="en-US" sz="1000" dirty="0">
                          <a:solidFill>
                            <a:schemeClr val="tx2"/>
                          </a:solidFill>
                          <a:latin typeface="+mj-lt"/>
                        </a:rPr>
                        <a:t>How it appears</a:t>
                      </a:r>
                    </a:p>
                  </a:txBody>
                  <a:tcPr marT="91440" marB="9144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640757252"/>
                  </a:ext>
                </a:extLst>
              </a:tr>
              <a:tr h="1320165">
                <a:tc>
                  <a:txBody>
                    <a:bodyPr/>
                    <a:lstStyle/>
                    <a:p>
                      <a:r>
                        <a:rPr lang="en-US" sz="1000" i="1" dirty="0">
                          <a:solidFill>
                            <a:schemeClr val="bg1">
                              <a:lumMod val="50000"/>
                            </a:schemeClr>
                          </a:solidFill>
                        </a:rPr>
                        <a:t>State the finding in one sentence.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r>
                        <a:rPr lang="en-US" sz="1000" i="1" dirty="0">
                          <a:solidFill>
                            <a:schemeClr val="bg1">
                              <a:lumMod val="50000"/>
                            </a:schemeClr>
                          </a:solidFill>
                        </a:rPr>
                        <a:t>Survey, interview, dataset or source note.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What can you say with confidence?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What must remain qualified?</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Chart, table, quote, diagram or text.</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77203929"/>
                  </a:ext>
                </a:extLst>
              </a:tr>
              <a:tr h="1320165">
                <a:tc>
                  <a:txBody>
                    <a:bodyPr/>
                    <a:lstStyle/>
                    <a:p>
                      <a:r>
                        <a:rPr lang="en-US" sz="1000" i="1" dirty="0">
                          <a:solidFill>
                            <a:schemeClr val="bg1">
                              <a:lumMod val="50000"/>
                            </a:schemeClr>
                          </a:solidFill>
                        </a:rPr>
                        <a:t>State the finding in one sentence.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r>
                        <a:rPr lang="en-US" sz="1000" i="1" dirty="0">
                          <a:solidFill>
                            <a:schemeClr val="bg1">
                              <a:lumMod val="50000"/>
                            </a:schemeClr>
                          </a:solidFill>
                        </a:rPr>
                        <a:t>Survey, interview, dataset or source note.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What can you say with confidence?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What must remain qualified?</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Chart, table, quote, diagram or text.</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87467871"/>
                  </a:ext>
                </a:extLst>
              </a:tr>
              <a:tr h="1320165">
                <a:tc>
                  <a:txBody>
                    <a:bodyPr/>
                    <a:lstStyle/>
                    <a:p>
                      <a:r>
                        <a:rPr lang="en-US" sz="1000" i="1" dirty="0">
                          <a:solidFill>
                            <a:schemeClr val="bg1">
                              <a:lumMod val="50000"/>
                            </a:schemeClr>
                          </a:solidFill>
                        </a:rPr>
                        <a:t>State the finding in one sentence.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r>
                        <a:rPr lang="en-US" sz="1000" i="1" dirty="0">
                          <a:solidFill>
                            <a:schemeClr val="bg1">
                              <a:lumMod val="50000"/>
                            </a:schemeClr>
                          </a:solidFill>
                        </a:rPr>
                        <a:t>Survey, interview, dataset or source note.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What can you say with confidence?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What must remain qualified?</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Chart, table, quote, diagram or text.</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96967596"/>
                  </a:ext>
                </a:extLst>
              </a:tr>
              <a:tr h="1320165">
                <a:tc>
                  <a:txBody>
                    <a:bodyPr/>
                    <a:lstStyle/>
                    <a:p>
                      <a:r>
                        <a:rPr lang="en-US" sz="1000" i="1" dirty="0">
                          <a:solidFill>
                            <a:schemeClr val="bg1">
                              <a:lumMod val="50000"/>
                            </a:schemeClr>
                          </a:solidFill>
                        </a:rPr>
                        <a:t>State the finding in one sentence.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r>
                        <a:rPr lang="en-US" sz="1000" i="1" dirty="0">
                          <a:solidFill>
                            <a:schemeClr val="bg1">
                              <a:lumMod val="50000"/>
                            </a:schemeClr>
                          </a:solidFill>
                        </a:rPr>
                        <a:t>Survey, interview, dataset or source note.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What can you say with confidence?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What must remain qualified?</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000" i="1" dirty="0">
                          <a:solidFill>
                            <a:schemeClr val="bg1">
                              <a:lumMod val="50000"/>
                            </a:schemeClr>
                          </a:solidFill>
                        </a:rPr>
                        <a:t>Chart, table, quote, diagram or text.</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89468284"/>
                  </a:ext>
                </a:extLst>
              </a:tr>
            </a:tbl>
          </a:graphicData>
        </a:graphic>
      </p:graphicFrame>
      <p:sp>
        <p:nvSpPr>
          <p:cNvPr id="73" name="Shape 41">
            <a:extLst>
              <a:ext uri="{FF2B5EF4-FFF2-40B4-BE49-F238E27FC236}">
                <a16:creationId xmlns:a16="http://schemas.microsoft.com/office/drawing/2014/main" id="{E51E60EE-1F70-E20F-8C10-6412F5303268}"/>
              </a:ext>
            </a:extLst>
          </p:cNvPr>
          <p:cNvSpPr/>
          <p:nvPr/>
        </p:nvSpPr>
        <p:spPr>
          <a:xfrm>
            <a:off x="515858" y="10080045"/>
            <a:ext cx="6528282" cy="0"/>
          </a:xfrm>
          <a:prstGeom prst="line">
            <a:avLst/>
          </a:prstGeom>
          <a:noFill/>
          <a:ln w="8890">
            <a:solidFill>
              <a:srgbClr val="D9E4F0"/>
            </a:solidFill>
            <a:prstDash val="solid"/>
          </a:ln>
        </p:spPr>
        <p:txBody>
          <a:bodyPr/>
          <a:lstStyle/>
          <a:p>
            <a:pPr>
              <a:defRPr/>
            </a:pPr>
            <a:endParaRPr/>
          </a:p>
        </p:txBody>
      </p:sp>
      <p:sp>
        <p:nvSpPr>
          <p:cNvPr id="75" name="Text 43">
            <a:extLst>
              <a:ext uri="{FF2B5EF4-FFF2-40B4-BE49-F238E27FC236}">
                <a16:creationId xmlns:a16="http://schemas.microsoft.com/office/drawing/2014/main" id="{2BC46D67-80F4-9DE3-23C8-DF622AE7D1F3}"/>
              </a:ext>
            </a:extLst>
          </p:cNvPr>
          <p:cNvSpPr/>
          <p:nvPr/>
        </p:nvSpPr>
        <p:spPr>
          <a:xfrm>
            <a:off x="1956705" y="10265617"/>
            <a:ext cx="3557647" cy="124517"/>
          </a:xfrm>
          <a:prstGeom prst="rect">
            <a:avLst/>
          </a:prstGeom>
          <a:noFill/>
          <a:ln/>
        </p:spPr>
        <p:txBody>
          <a:bodyPr wrap="square" lIns="0" tIns="0" rIns="0" bIns="0" rtlCol="0" anchor="ctr"/>
          <a:lstStyle/>
          <a:p>
            <a:pPr marL="0" indent="0" algn="ctr">
              <a:buNone/>
              <a:defRPr/>
            </a:pPr>
            <a:r>
              <a:rPr lang="en-US" sz="632" dirty="0">
                <a:solidFill>
                  <a:schemeClr val="tx2">
                    <a:lumMod val="40000"/>
                    <a:lumOff val="60000"/>
                  </a:schemeClr>
                </a:solidFill>
                <a:ea typeface="Roboto" pitchFamily="34" charset="-122"/>
                <a:cs typeface="Roboto" pitchFamily="34" charset="-120"/>
              </a:rPr>
              <a:t>WORKSHEET 02 · FINDINGS &amp; EVIDENCE</a:t>
            </a:r>
          </a:p>
        </p:txBody>
      </p:sp>
      <p:sp>
        <p:nvSpPr>
          <p:cNvPr id="77" name="Text 44">
            <a:extLst>
              <a:ext uri="{FF2B5EF4-FFF2-40B4-BE49-F238E27FC236}">
                <a16:creationId xmlns:a16="http://schemas.microsoft.com/office/drawing/2014/main" id="{949295BD-1FF5-C0A9-E4F5-93B674C11EBB}"/>
              </a:ext>
            </a:extLst>
          </p:cNvPr>
          <p:cNvSpPr/>
          <p:nvPr/>
        </p:nvSpPr>
        <p:spPr>
          <a:xfrm>
            <a:off x="551435" y="10256723"/>
            <a:ext cx="498070" cy="142305"/>
          </a:xfrm>
          <a:prstGeom prst="rect">
            <a:avLst/>
          </a:prstGeom>
          <a:noFill/>
          <a:ln/>
        </p:spPr>
        <p:txBody>
          <a:bodyPr wrap="square" lIns="0" tIns="0" rIns="0" bIns="0" rtlCol="0" anchor="ctr"/>
          <a:lstStyle/>
          <a:p>
            <a:pPr marL="0" indent="0">
              <a:buNone/>
              <a:defRPr/>
            </a:pPr>
            <a:r>
              <a:rPr lang="en-US" sz="729" b="1" dirty="0">
                <a:solidFill>
                  <a:schemeClr val="tx2">
                    <a:lumMod val="40000"/>
                    <a:lumOff val="60000"/>
                  </a:schemeClr>
                </a:solidFill>
                <a:ea typeface="Roboto" pitchFamily="34" charset="-122"/>
                <a:cs typeface="Roboto" pitchFamily="34" charset="-120"/>
              </a:rPr>
              <a:t>03</a:t>
            </a:r>
            <a:endParaRPr lang="en-US" sz="750" dirty="0">
              <a:solidFill>
                <a:schemeClr val="tx2">
                  <a:lumMod val="40000"/>
                  <a:lumOff val="60000"/>
                </a:schemeClr>
              </a:solidFill>
            </a:endParaRPr>
          </a:p>
        </p:txBody>
      </p:sp>
      <p:sp>
        <p:nvSpPr>
          <p:cNvPr id="79" name="Shape 37">
            <a:extLst>
              <a:ext uri="{FF2B5EF4-FFF2-40B4-BE49-F238E27FC236}">
                <a16:creationId xmlns:a16="http://schemas.microsoft.com/office/drawing/2014/main" id="{7753B8D9-9789-F059-C133-B26AB3355C92}"/>
              </a:ext>
            </a:extLst>
          </p:cNvPr>
          <p:cNvSpPr/>
          <p:nvPr/>
        </p:nvSpPr>
        <p:spPr>
          <a:xfrm>
            <a:off x="551435" y="8845216"/>
            <a:ext cx="6368188" cy="1110312"/>
          </a:xfrm>
          <a:prstGeom prst="roundRect">
            <a:avLst>
              <a:gd name="adj" fmla="val 3797"/>
            </a:avLst>
          </a:prstGeom>
          <a:solidFill>
            <a:schemeClr val="accent3">
              <a:lumMod val="20000"/>
              <a:lumOff val="80000"/>
            </a:schemeClr>
          </a:solidFill>
          <a:ln w="9525">
            <a:solidFill>
              <a:schemeClr val="accent3">
                <a:lumMod val="60000"/>
                <a:lumOff val="40000"/>
              </a:schemeClr>
            </a:solidFill>
            <a:prstDash val="solid"/>
          </a:ln>
        </p:spPr>
        <p:txBody>
          <a:bodyPr anchor="ct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i="0" u="none" strike="noStrike" kern="1200" cap="none" spc="0" normalizeH="0" baseline="0" noProof="0" dirty="0">
                <a:ln>
                  <a:noFill/>
                </a:ln>
                <a:solidFill>
                  <a:schemeClr val="accent3"/>
                </a:solidFill>
                <a:effectLst/>
                <a:uLnTx/>
                <a:uFillTx/>
                <a:latin typeface="+mj-lt"/>
                <a:ea typeface="Roboto" pitchFamily="34" charset="-122"/>
                <a:cs typeface="Roboto" pitchFamily="34" charset="-120"/>
              </a:rPr>
              <a:t>Standalone finding test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ea typeface="Roboto" pitchFamily="34" charset="-122"/>
                <a:cs typeface="Roboto" pitchFamily="34" charset="-120"/>
              </a:rPr>
              <a:t>Would the finding still make sense if somebody copied it into another deck, email or social post without the rest of the report? If not, the source, timeframe, definition or qualification may need to travel with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6" name="Shape 4"/>
          <p:cNvSpPr/>
          <p:nvPr/>
        </p:nvSpPr>
        <p:spPr>
          <a:xfrm>
            <a:off x="551434" y="2784493"/>
            <a:ext cx="1536192" cy="2561413"/>
          </a:xfrm>
          <a:prstGeom prst="roundRect">
            <a:avLst>
              <a:gd name="adj" fmla="val 2941"/>
            </a:avLst>
          </a:prstGeom>
          <a:solidFill>
            <a:schemeClr val="tx2">
              <a:lumMod val="20000"/>
              <a:lumOff val="80000"/>
            </a:schemeClr>
          </a:solidFill>
          <a:ln w="6350">
            <a:noFill/>
            <a:prstDash val="solid"/>
          </a:ln>
        </p:spPr>
        <p:txBody>
          <a:bodyPr lIns="45720" tIns="91440" rIns="45720"/>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1400" i="0" u="none" strike="noStrike" kern="1200" cap="none" spc="0" normalizeH="0" baseline="0" noProof="0" dirty="0">
                <a:ln>
                  <a:noFill/>
                </a:ln>
                <a:solidFill>
                  <a:schemeClr val="tx2"/>
                </a:solidFill>
                <a:effectLst/>
                <a:uLnTx/>
                <a:uFillTx/>
                <a:latin typeface="+mj-lt"/>
                <a:ea typeface="Roboto" pitchFamily="34" charset="-122"/>
                <a:cs typeface="Roboto" pitchFamily="34" charset="-120"/>
              </a:rPr>
              <a:t>PDF/ full report</a:t>
            </a:r>
          </a:p>
          <a:p>
            <a:pPr marL="114300" marR="0" lvl="0" indent="-114300" algn="l" defTabSz="914400" rtl="0" eaLnBrk="1" fontAlgn="auto" latinLnBrk="0" hangingPunct="1">
              <a:lnSpc>
                <a:spcPct val="100000"/>
              </a:lnSpc>
              <a:spcBef>
                <a:spcPts val="0"/>
              </a:spcBef>
              <a:spcAft>
                <a:spcPts val="1200"/>
              </a:spcAft>
              <a:buClr>
                <a:schemeClr val="tx2"/>
              </a:buClr>
              <a:buSzPct val="100000"/>
              <a:buFont typeface="Arial" panose="020B0604020202020204" pitchFamily="34" charset="0"/>
              <a:buChar char="•"/>
              <a:tabLst/>
              <a:defRPr/>
            </a:pPr>
            <a:r>
              <a:rPr kumimoji="0" lang="en-US" sz="900" b="0" i="0" u="none" strike="noStrike" kern="1200" cap="none" spc="0" normalizeH="0" baseline="0" noProof="0" dirty="0">
                <a:ln>
                  <a:noFill/>
                </a:ln>
                <a:effectLst/>
                <a:uLnTx/>
                <a:uFillTx/>
                <a:ea typeface="Roboto" pitchFamily="34" charset="-122"/>
                <a:cs typeface="Roboto" pitchFamily="34" charset="-120"/>
              </a:rPr>
              <a:t>Complete methodology</a:t>
            </a:r>
            <a:endParaRPr kumimoji="0" lang="en-US" sz="900" b="0" i="0" u="none" strike="noStrike" kern="1200" cap="none" spc="0" normalizeH="0" baseline="0" noProof="0" dirty="0">
              <a:ln>
                <a:noFill/>
              </a:ln>
              <a:effectLst/>
              <a:uLnTx/>
              <a:uFillTx/>
              <a:ea typeface="+mn-ea"/>
              <a:cs typeface="+mn-cs"/>
            </a:endParaRPr>
          </a:p>
          <a:p>
            <a:pPr marL="114300" indent="-114300">
              <a:spcAft>
                <a:spcPts val="1200"/>
              </a:spcAft>
              <a:buClr>
                <a:schemeClr val="tx2"/>
              </a:buClr>
              <a:buSzPct val="100000"/>
              <a:buFont typeface="Arial" panose="020B0604020202020204" pitchFamily="34" charset="0"/>
              <a:buChar char="•"/>
              <a:defRPr/>
            </a:pPr>
            <a:r>
              <a:rPr lang="en-US" sz="900" dirty="0">
                <a:ea typeface="Roboto" pitchFamily="34" charset="-122"/>
                <a:cs typeface="Roboto" pitchFamily="34" charset="-120"/>
              </a:rPr>
              <a:t>Linked navigation</a:t>
            </a:r>
          </a:p>
          <a:p>
            <a:pPr marL="114300" indent="-114300">
              <a:spcAft>
                <a:spcPts val="1200"/>
              </a:spcAft>
              <a:buClr>
                <a:schemeClr val="tx2"/>
              </a:buClr>
              <a:buSzPct val="100000"/>
              <a:buFont typeface="Arial" panose="020B0604020202020204" pitchFamily="34" charset="0"/>
              <a:buChar char="•"/>
              <a:defRPr/>
            </a:pPr>
            <a:r>
              <a:rPr lang="en-US" sz="900" dirty="0">
                <a:ea typeface="Roboto" pitchFamily="34" charset="-122"/>
                <a:cs typeface="Roboto" pitchFamily="34" charset="-120"/>
              </a:rPr>
              <a:t>Full source notes</a:t>
            </a:r>
          </a:p>
        </p:txBody>
      </p:sp>
      <p:sp>
        <p:nvSpPr>
          <p:cNvPr id="15" name="Shape 13"/>
          <p:cNvSpPr/>
          <p:nvPr/>
        </p:nvSpPr>
        <p:spPr>
          <a:xfrm>
            <a:off x="2126523" y="2784493"/>
            <a:ext cx="1536192" cy="2561413"/>
          </a:xfrm>
          <a:prstGeom prst="roundRect">
            <a:avLst>
              <a:gd name="adj" fmla="val 2941"/>
            </a:avLst>
          </a:prstGeom>
          <a:solidFill>
            <a:schemeClr val="tx2">
              <a:lumMod val="20000"/>
              <a:lumOff val="80000"/>
            </a:schemeClr>
          </a:solidFill>
          <a:ln w="6350">
            <a:noFill/>
            <a:prstDash val="solid"/>
          </a:ln>
        </p:spPr>
        <p:txBody>
          <a:bodyPr lIns="45720" tIns="91440" rIns="45720"/>
          <a:lstStyle/>
          <a:p>
            <a:pPr>
              <a:spcAft>
                <a:spcPts val="1800"/>
              </a:spcAft>
            </a:pPr>
            <a:r>
              <a:rPr lang="en-US" sz="1400" dirty="0">
                <a:solidFill>
                  <a:schemeClr val="tx2"/>
                </a:solidFill>
                <a:latin typeface="+mj-lt"/>
                <a:ea typeface="Roboto" pitchFamily="34" charset="-122"/>
                <a:cs typeface="Roboto" pitchFamily="34" charset="-120"/>
              </a:rPr>
              <a:t>Web summary</a:t>
            </a:r>
          </a:p>
          <a:p>
            <a:pPr marL="114300" indent="-114300">
              <a:spcAft>
                <a:spcPts val="1200"/>
              </a:spcAft>
              <a:buClr>
                <a:schemeClr val="tx2"/>
              </a:buClr>
              <a:buSzPct val="100000"/>
              <a:buFont typeface="Arial" panose="020B0604020202020204" pitchFamily="34" charset="0"/>
              <a:buChar char="•"/>
              <a:defRPr/>
            </a:pPr>
            <a:r>
              <a:rPr lang="en-US" sz="900" dirty="0">
                <a:solidFill>
                  <a:srgbClr val="2F3033"/>
                </a:solidFill>
                <a:ea typeface="Roboto" pitchFamily="34" charset="-122"/>
                <a:cs typeface="Roboto" pitchFamily="34" charset="-120"/>
              </a:rPr>
              <a:t>Searchable summary</a:t>
            </a:r>
          </a:p>
          <a:p>
            <a:pPr marL="114300" marR="0" lvl="0" indent="-114300" algn="l" defTabSz="914400" rtl="0" eaLnBrk="1" fontAlgn="auto" latinLnBrk="0" hangingPunct="1">
              <a:lnSpc>
                <a:spcPct val="100000"/>
              </a:lnSpc>
              <a:spcBef>
                <a:spcPts val="0"/>
              </a:spcBef>
              <a:spcAft>
                <a:spcPts val="1200"/>
              </a:spcAft>
              <a:buClr>
                <a:schemeClr val="tx2"/>
              </a:buClr>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2F3033"/>
                </a:solidFill>
                <a:effectLst/>
                <a:uLnTx/>
                <a:uFillTx/>
                <a:latin typeface="Roboto"/>
                <a:ea typeface="Roboto" pitchFamily="34" charset="-122"/>
                <a:cs typeface="Roboto" pitchFamily="34" charset="-120"/>
              </a:rPr>
              <a:t>Contextual links</a:t>
            </a:r>
          </a:p>
          <a:p>
            <a:pPr marL="114300" marR="0" lvl="0" indent="-114300" algn="l" defTabSz="914400" rtl="0" eaLnBrk="1" fontAlgn="auto" latinLnBrk="0" hangingPunct="1">
              <a:lnSpc>
                <a:spcPct val="100000"/>
              </a:lnSpc>
              <a:spcBef>
                <a:spcPts val="0"/>
              </a:spcBef>
              <a:spcAft>
                <a:spcPts val="1200"/>
              </a:spcAft>
              <a:buClr>
                <a:schemeClr val="tx2"/>
              </a:buClr>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2F3033"/>
                </a:solidFill>
                <a:effectLst/>
                <a:uLnTx/>
                <a:uFillTx/>
                <a:latin typeface="Roboto"/>
                <a:ea typeface="Roboto" pitchFamily="34" charset="-122"/>
                <a:cs typeface="Roboto" pitchFamily="34" charset="-120"/>
              </a:rPr>
              <a:t>Updateable content</a:t>
            </a:r>
          </a:p>
        </p:txBody>
      </p:sp>
      <p:sp>
        <p:nvSpPr>
          <p:cNvPr id="24" name="Shape 22"/>
          <p:cNvSpPr/>
          <p:nvPr/>
        </p:nvSpPr>
        <p:spPr>
          <a:xfrm>
            <a:off x="3701612" y="2784493"/>
            <a:ext cx="1536192" cy="2561413"/>
          </a:xfrm>
          <a:prstGeom prst="roundRect">
            <a:avLst>
              <a:gd name="adj" fmla="val 2941"/>
            </a:avLst>
          </a:prstGeom>
          <a:solidFill>
            <a:schemeClr val="tx2">
              <a:lumMod val="20000"/>
              <a:lumOff val="80000"/>
            </a:schemeClr>
          </a:solidFill>
          <a:ln w="6350">
            <a:noFill/>
            <a:prstDash val="solid"/>
          </a:ln>
        </p:spPr>
        <p:txBody>
          <a:bodyPr lIns="45720" tIns="91440" rIns="45720"/>
          <a:lstStyle/>
          <a:p>
            <a:pPr>
              <a:spcAft>
                <a:spcPts val="1800"/>
              </a:spcAft>
            </a:pPr>
            <a:r>
              <a:rPr lang="en-US" sz="1400" dirty="0">
                <a:solidFill>
                  <a:schemeClr val="tx2"/>
                </a:solidFill>
                <a:latin typeface="+mj-lt"/>
                <a:ea typeface="Roboto" pitchFamily="34" charset="-122"/>
                <a:cs typeface="Roboto" pitchFamily="34" charset="-120"/>
              </a:rPr>
              <a:t>Presentations</a:t>
            </a:r>
          </a:p>
          <a:p>
            <a:pPr marL="114300" marR="0" lvl="0" indent="-114300" algn="l" defTabSz="914400" rtl="0" eaLnBrk="1" fontAlgn="auto" latinLnBrk="0" hangingPunct="1">
              <a:lnSpc>
                <a:spcPct val="100000"/>
              </a:lnSpc>
              <a:spcBef>
                <a:spcPts val="0"/>
              </a:spcBef>
              <a:spcAft>
                <a:spcPts val="1200"/>
              </a:spcAft>
              <a:buClr>
                <a:schemeClr val="tx2"/>
              </a:buClr>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2F3033"/>
                </a:solidFill>
                <a:effectLst/>
                <a:uLnTx/>
                <a:uFillTx/>
                <a:latin typeface="Roboto"/>
                <a:ea typeface="Roboto" pitchFamily="34" charset="-122"/>
                <a:cs typeface="Roboto" pitchFamily="34" charset="-120"/>
              </a:rPr>
              <a:t>Extractable findings</a:t>
            </a:r>
          </a:p>
          <a:p>
            <a:pPr marL="114300" marR="0" lvl="0" indent="-114300" algn="l" defTabSz="914400" rtl="0" eaLnBrk="1" fontAlgn="auto" latinLnBrk="0" hangingPunct="1">
              <a:lnSpc>
                <a:spcPct val="100000"/>
              </a:lnSpc>
              <a:spcBef>
                <a:spcPts val="0"/>
              </a:spcBef>
              <a:spcAft>
                <a:spcPts val="1200"/>
              </a:spcAft>
              <a:buClr>
                <a:schemeClr val="tx2"/>
              </a:buClr>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2F3033"/>
                </a:solidFill>
                <a:effectLst/>
                <a:uLnTx/>
                <a:uFillTx/>
                <a:latin typeface="Roboto"/>
                <a:ea typeface="Roboto" pitchFamily="34" charset="-122"/>
                <a:cs typeface="Roboto" pitchFamily="34" charset="-120"/>
              </a:rPr>
              <a:t>Readable charts</a:t>
            </a:r>
          </a:p>
          <a:p>
            <a:pPr marL="114300" marR="0" lvl="0" indent="-114300" algn="l" defTabSz="914400" rtl="0" eaLnBrk="1" fontAlgn="auto" latinLnBrk="0" hangingPunct="1">
              <a:lnSpc>
                <a:spcPct val="100000"/>
              </a:lnSpc>
              <a:spcBef>
                <a:spcPts val="0"/>
              </a:spcBef>
              <a:spcAft>
                <a:spcPts val="1200"/>
              </a:spcAft>
              <a:buClr>
                <a:schemeClr val="tx2"/>
              </a:buClr>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2F3033"/>
                </a:solidFill>
                <a:effectLst/>
                <a:uLnTx/>
                <a:uFillTx/>
                <a:latin typeface="Roboto"/>
                <a:ea typeface="Roboto" pitchFamily="34" charset="-122"/>
                <a:cs typeface="Roboto" pitchFamily="34" charset="-120"/>
              </a:rPr>
              <a:t>Source attached</a:t>
            </a:r>
          </a:p>
        </p:txBody>
      </p:sp>
      <p:sp>
        <p:nvSpPr>
          <p:cNvPr id="33" name="Shape 31"/>
          <p:cNvSpPr/>
          <p:nvPr/>
        </p:nvSpPr>
        <p:spPr>
          <a:xfrm>
            <a:off x="5276701" y="2784493"/>
            <a:ext cx="1536192" cy="2561413"/>
          </a:xfrm>
          <a:prstGeom prst="roundRect">
            <a:avLst>
              <a:gd name="adj" fmla="val 2941"/>
            </a:avLst>
          </a:prstGeom>
          <a:solidFill>
            <a:schemeClr val="tx2">
              <a:lumMod val="20000"/>
              <a:lumOff val="80000"/>
            </a:schemeClr>
          </a:solidFill>
          <a:ln w="6350">
            <a:noFill/>
            <a:prstDash val="solid"/>
          </a:ln>
        </p:spPr>
        <p:txBody>
          <a:bodyPr lIns="45720" tIns="91440" rIns="45720"/>
          <a:lstStyle/>
          <a:p>
            <a:pPr>
              <a:spcAft>
                <a:spcPts val="1800"/>
              </a:spcAft>
            </a:pPr>
            <a:r>
              <a:rPr lang="en-US" sz="1400" dirty="0">
                <a:solidFill>
                  <a:schemeClr val="tx2"/>
                </a:solidFill>
                <a:latin typeface="+mj-lt"/>
                <a:ea typeface="Roboto" pitchFamily="34" charset="-122"/>
                <a:cs typeface="Roboto" pitchFamily="34" charset="-120"/>
              </a:rPr>
              <a:t>Sales/ campaign</a:t>
            </a:r>
          </a:p>
          <a:p>
            <a:pPr marL="114300" marR="0" lvl="0" indent="-114300" algn="l" defTabSz="914400" rtl="0" eaLnBrk="1" fontAlgn="auto" latinLnBrk="0" hangingPunct="1">
              <a:lnSpc>
                <a:spcPct val="100000"/>
              </a:lnSpc>
              <a:spcBef>
                <a:spcPts val="0"/>
              </a:spcBef>
              <a:spcAft>
                <a:spcPts val="1200"/>
              </a:spcAft>
              <a:buClr>
                <a:schemeClr val="tx2"/>
              </a:buClr>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2F3033"/>
                </a:solidFill>
                <a:effectLst/>
                <a:uLnTx/>
                <a:uFillTx/>
                <a:latin typeface="Roboto"/>
                <a:ea typeface="Roboto" pitchFamily="34" charset="-122"/>
                <a:cs typeface="Roboto" pitchFamily="34" charset="-120"/>
              </a:rPr>
              <a:t>One finding per asset</a:t>
            </a:r>
          </a:p>
          <a:p>
            <a:pPr marL="114300" marR="0" lvl="0" indent="-114300" algn="l" defTabSz="914400" rtl="0" eaLnBrk="1" fontAlgn="auto" latinLnBrk="0" hangingPunct="1">
              <a:lnSpc>
                <a:spcPct val="100000"/>
              </a:lnSpc>
              <a:spcBef>
                <a:spcPts val="0"/>
              </a:spcBef>
              <a:spcAft>
                <a:spcPts val="1200"/>
              </a:spcAft>
              <a:buClr>
                <a:schemeClr val="tx2"/>
              </a:buClr>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2F3033"/>
                </a:solidFill>
                <a:effectLst/>
                <a:uLnTx/>
                <a:uFillTx/>
                <a:latin typeface="Roboto"/>
                <a:ea typeface="Roboto" pitchFamily="34" charset="-122"/>
                <a:cs typeface="Roboto" pitchFamily="34" charset="-120"/>
              </a:rPr>
              <a:t>Qualification retained</a:t>
            </a:r>
          </a:p>
          <a:p>
            <a:pPr marL="114300" marR="0" lvl="0" indent="-114300" algn="l" defTabSz="914400" rtl="0" eaLnBrk="1" fontAlgn="auto" latinLnBrk="0" hangingPunct="1">
              <a:lnSpc>
                <a:spcPct val="100000"/>
              </a:lnSpc>
              <a:spcBef>
                <a:spcPts val="0"/>
              </a:spcBef>
              <a:spcAft>
                <a:spcPts val="1200"/>
              </a:spcAft>
              <a:buClr>
                <a:schemeClr val="tx2"/>
              </a:buClr>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2F3033"/>
                </a:solidFill>
                <a:effectLst/>
                <a:uLnTx/>
                <a:uFillTx/>
                <a:latin typeface="Roboto"/>
                <a:ea typeface="Roboto" pitchFamily="34" charset="-122"/>
                <a:cs typeface="Roboto" pitchFamily="34" charset="-120"/>
              </a:rPr>
              <a:t>Link to source</a:t>
            </a:r>
          </a:p>
        </p:txBody>
      </p:sp>
      <p:sp>
        <p:nvSpPr>
          <p:cNvPr id="42" name="Text 40"/>
          <p:cNvSpPr/>
          <p:nvPr/>
        </p:nvSpPr>
        <p:spPr>
          <a:xfrm>
            <a:off x="551435" y="5663408"/>
            <a:ext cx="6261458" cy="550118"/>
          </a:xfrm>
          <a:prstGeom prst="rect">
            <a:avLst/>
          </a:prstGeom>
          <a:noFill/>
          <a:ln/>
        </p:spPr>
        <p:txBody>
          <a:bodyPr wrap="square" lIns="0" tIns="0" rIns="0" bIns="0" rtlCol="0" anchor="t" anchorCtr="0"/>
          <a:lstStyle/>
          <a:p>
            <a:pPr marL="0" indent="0">
              <a:spcAft>
                <a:spcPts val="600"/>
              </a:spcAft>
              <a:buNone/>
              <a:defRPr/>
            </a:pPr>
            <a:r>
              <a:rPr lang="en-US" sz="1400" dirty="0">
                <a:solidFill>
                  <a:srgbClr val="0B2E55"/>
                </a:solidFill>
                <a:latin typeface="+mj-lt"/>
                <a:ea typeface="Roboto" pitchFamily="34" charset="-122"/>
                <a:cs typeface="Roboto" pitchFamily="34" charset="-120"/>
              </a:rPr>
              <a:t>Context that should travel with a finding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latin typeface="Roboto" pitchFamily="34" charset="0"/>
                <a:ea typeface="Roboto" pitchFamily="34" charset="-122"/>
                <a:cs typeface="Roboto" pitchFamily="34" charset="-120"/>
              </a:rPr>
              <a:t>Check the pieces that must stay attached when a finding leaves the report.</a:t>
            </a:r>
            <a:endParaRPr kumimoji="0" lang="en-US" sz="1200" b="0" i="0" u="none" strike="noStrike" kern="1200" cap="none" spc="0" normalizeH="0" baseline="0" noProof="0" dirty="0">
              <a:ln>
                <a:noFill/>
              </a:ln>
              <a:effectLst/>
              <a:uLnTx/>
              <a:uFillTx/>
              <a:latin typeface="Roboto"/>
              <a:ea typeface="+mn-ea"/>
              <a:cs typeface="+mn-cs"/>
            </a:endParaRPr>
          </a:p>
        </p:txBody>
      </p:sp>
      <p:sp>
        <p:nvSpPr>
          <p:cNvPr id="44" name="Shape 42"/>
          <p:cNvSpPr/>
          <p:nvPr/>
        </p:nvSpPr>
        <p:spPr>
          <a:xfrm>
            <a:off x="551435" y="6307210"/>
            <a:ext cx="1188720" cy="373552"/>
          </a:xfrm>
          <a:prstGeom prst="roundRect">
            <a:avLst>
              <a:gd name="adj" fmla="val 19048"/>
            </a:avLst>
          </a:prstGeom>
          <a:solidFill>
            <a:srgbClr val="FFFFFF"/>
          </a:solidFill>
          <a:ln w="12700">
            <a:solidFill>
              <a:srgbClr val="0B52D1"/>
            </a:solidFill>
            <a:prstDash val="solid"/>
          </a:ln>
        </p:spPr>
        <p:txBody>
          <a:bodyPr lIns="45720" rIns="45720" anchor="ctr"/>
          <a:lstStyle/>
          <a:p>
            <a:pPr marL="171450" marR="0" lvl="0" indent="-171450" algn="ctr"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i="0" u="none" strike="noStrike" kern="1200" cap="none" spc="0" normalizeH="0" baseline="0" noProof="0" dirty="0">
                <a:ln>
                  <a:noFill/>
                </a:ln>
                <a:solidFill>
                  <a:srgbClr val="0B52D1"/>
                </a:solidFill>
                <a:effectLst/>
                <a:uLnTx/>
                <a:uFillTx/>
                <a:ea typeface="Roboto" pitchFamily="34" charset="-122"/>
                <a:cs typeface="Roboto" pitchFamily="34" charset="-120"/>
              </a:rPr>
              <a:t>Source</a:t>
            </a:r>
            <a:endParaRPr kumimoji="0" lang="en-US" sz="1200" i="0" u="none" strike="noStrike" kern="1200" cap="none" spc="0" normalizeH="0" baseline="0" noProof="0" dirty="0">
              <a:ln>
                <a:noFill/>
              </a:ln>
              <a:solidFill>
                <a:srgbClr val="2F3033"/>
              </a:solidFill>
              <a:effectLst/>
              <a:uLnTx/>
              <a:uFillTx/>
              <a:ea typeface="+mn-ea"/>
              <a:cs typeface="+mn-cs"/>
            </a:endParaRPr>
          </a:p>
        </p:txBody>
      </p:sp>
      <p:sp>
        <p:nvSpPr>
          <p:cNvPr id="46" name="Shape 44"/>
          <p:cNvSpPr/>
          <p:nvPr/>
        </p:nvSpPr>
        <p:spPr>
          <a:xfrm>
            <a:off x="1819619" y="6307210"/>
            <a:ext cx="1188720" cy="373552"/>
          </a:xfrm>
          <a:prstGeom prst="roundRect">
            <a:avLst>
              <a:gd name="adj" fmla="val 19048"/>
            </a:avLst>
          </a:prstGeom>
          <a:solidFill>
            <a:srgbClr val="FFFFFF"/>
          </a:solidFill>
          <a:ln w="12700">
            <a:solidFill>
              <a:srgbClr val="0B52D1"/>
            </a:solidFill>
            <a:prstDash val="solid"/>
          </a:ln>
        </p:spPr>
        <p:txBody>
          <a:bodyPr lIns="45720" rIns="45720" anchor="ctr"/>
          <a:lstStyle/>
          <a:p>
            <a:pPr marL="171450" marR="0" lvl="0" indent="-171450" algn="ctr"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i="0" u="none" strike="noStrike" kern="1200" cap="none" spc="0" normalizeH="0" baseline="0" noProof="0" dirty="0">
                <a:ln>
                  <a:noFill/>
                </a:ln>
                <a:solidFill>
                  <a:srgbClr val="0B52D1"/>
                </a:solidFill>
                <a:effectLst/>
                <a:uLnTx/>
                <a:uFillTx/>
                <a:ea typeface="Roboto" pitchFamily="34" charset="-122"/>
                <a:cs typeface="Roboto" pitchFamily="34" charset="-120"/>
              </a:rPr>
              <a:t>Timeframe</a:t>
            </a:r>
            <a:endParaRPr kumimoji="0" lang="en-US" sz="1200" i="0" u="none" strike="noStrike" kern="1200" cap="none" spc="0" normalizeH="0" baseline="0" noProof="0" dirty="0">
              <a:ln>
                <a:noFill/>
              </a:ln>
              <a:solidFill>
                <a:srgbClr val="2F3033"/>
              </a:solidFill>
              <a:effectLst/>
              <a:uLnTx/>
              <a:uFillTx/>
              <a:ea typeface="+mn-ea"/>
              <a:cs typeface="+mn-cs"/>
            </a:endParaRPr>
          </a:p>
        </p:txBody>
      </p:sp>
      <p:sp>
        <p:nvSpPr>
          <p:cNvPr id="48" name="Shape 46"/>
          <p:cNvSpPr/>
          <p:nvPr/>
        </p:nvSpPr>
        <p:spPr>
          <a:xfrm>
            <a:off x="3087803" y="6307210"/>
            <a:ext cx="1188720" cy="373552"/>
          </a:xfrm>
          <a:prstGeom prst="roundRect">
            <a:avLst>
              <a:gd name="adj" fmla="val 19048"/>
            </a:avLst>
          </a:prstGeom>
          <a:solidFill>
            <a:srgbClr val="FFFFFF"/>
          </a:solidFill>
          <a:ln w="12700">
            <a:solidFill>
              <a:srgbClr val="FD039D"/>
            </a:solidFill>
            <a:prstDash val="solid"/>
          </a:ln>
        </p:spPr>
        <p:txBody>
          <a:bodyPr lIns="45720" rIns="45720" anchor="ctr"/>
          <a:lstStyle/>
          <a:p>
            <a:pPr marL="171450" marR="0" lvl="0" indent="-171450" algn="ctr"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i="0" u="none" strike="noStrike" kern="1200" cap="none" spc="0" normalizeH="0" baseline="0" noProof="0" dirty="0">
                <a:ln>
                  <a:noFill/>
                </a:ln>
                <a:solidFill>
                  <a:srgbClr val="FD039D"/>
                </a:solidFill>
                <a:effectLst/>
                <a:uLnTx/>
                <a:uFillTx/>
                <a:ea typeface="Roboto" pitchFamily="34" charset="-122"/>
                <a:cs typeface="Roboto" pitchFamily="34" charset="-120"/>
              </a:rPr>
              <a:t>Definition</a:t>
            </a:r>
            <a:endParaRPr kumimoji="0" lang="en-US" sz="1200" i="0" u="none" strike="noStrike" kern="1200" cap="none" spc="0" normalizeH="0" baseline="0" noProof="0" dirty="0">
              <a:ln>
                <a:noFill/>
              </a:ln>
              <a:solidFill>
                <a:srgbClr val="2F3033"/>
              </a:solidFill>
              <a:effectLst/>
              <a:uLnTx/>
              <a:uFillTx/>
              <a:ea typeface="+mn-ea"/>
              <a:cs typeface="+mn-cs"/>
            </a:endParaRPr>
          </a:p>
        </p:txBody>
      </p:sp>
      <p:sp>
        <p:nvSpPr>
          <p:cNvPr id="50" name="Shape 48"/>
          <p:cNvSpPr/>
          <p:nvPr/>
        </p:nvSpPr>
        <p:spPr>
          <a:xfrm>
            <a:off x="4355987" y="6307210"/>
            <a:ext cx="1188720" cy="373552"/>
          </a:xfrm>
          <a:prstGeom prst="roundRect">
            <a:avLst>
              <a:gd name="adj" fmla="val 19048"/>
            </a:avLst>
          </a:prstGeom>
          <a:solidFill>
            <a:srgbClr val="FFFFFF"/>
          </a:solidFill>
          <a:ln w="12700">
            <a:solidFill>
              <a:srgbClr val="1AA36F"/>
            </a:solidFill>
            <a:prstDash val="solid"/>
          </a:ln>
        </p:spPr>
        <p:txBody>
          <a:bodyPr lIns="45720" rIns="45720" anchor="ctr"/>
          <a:lstStyle/>
          <a:p>
            <a:pPr marL="171450" marR="0" lvl="0" indent="-171450" algn="ctr"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i="0" u="none" strike="noStrike" kern="1200" cap="none" spc="0" normalizeH="0" baseline="0" noProof="0" dirty="0">
                <a:ln>
                  <a:noFill/>
                </a:ln>
                <a:solidFill>
                  <a:srgbClr val="1AA36F"/>
                </a:solidFill>
                <a:effectLst/>
                <a:uLnTx/>
                <a:uFillTx/>
                <a:ea typeface="Roboto" pitchFamily="34" charset="-122"/>
                <a:cs typeface="Roboto" pitchFamily="34" charset="-120"/>
              </a:rPr>
              <a:t>Comparison</a:t>
            </a:r>
            <a:endParaRPr kumimoji="0" lang="en-US" sz="1200" i="0" u="none" strike="noStrike" kern="1200" cap="none" spc="0" normalizeH="0" baseline="0" noProof="0" dirty="0">
              <a:ln>
                <a:noFill/>
              </a:ln>
              <a:solidFill>
                <a:srgbClr val="2F3033"/>
              </a:solidFill>
              <a:effectLst/>
              <a:uLnTx/>
              <a:uFillTx/>
              <a:ea typeface="+mn-ea"/>
              <a:cs typeface="+mn-cs"/>
            </a:endParaRPr>
          </a:p>
        </p:txBody>
      </p:sp>
      <p:sp>
        <p:nvSpPr>
          <p:cNvPr id="52" name="Shape 50"/>
          <p:cNvSpPr/>
          <p:nvPr/>
        </p:nvSpPr>
        <p:spPr>
          <a:xfrm>
            <a:off x="5624173" y="6307210"/>
            <a:ext cx="1188720" cy="373552"/>
          </a:xfrm>
          <a:prstGeom prst="roundRect">
            <a:avLst>
              <a:gd name="adj" fmla="val 19048"/>
            </a:avLst>
          </a:prstGeom>
          <a:solidFill>
            <a:srgbClr val="FFFFFF"/>
          </a:solidFill>
          <a:ln w="12700">
            <a:solidFill>
              <a:srgbClr val="FD039D"/>
            </a:solidFill>
            <a:prstDash val="solid"/>
          </a:ln>
        </p:spPr>
        <p:txBody>
          <a:bodyPr lIns="45720" rIns="45720" anchor="ctr"/>
          <a:lstStyle/>
          <a:p>
            <a:pPr marL="171450" marR="0" lvl="0" indent="-171450" algn="ctr"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i="0" u="none" strike="noStrike" kern="1200" cap="none" spc="0" normalizeH="0" baseline="0" noProof="0" dirty="0">
                <a:ln>
                  <a:noFill/>
                </a:ln>
                <a:solidFill>
                  <a:srgbClr val="FD039D"/>
                </a:solidFill>
                <a:effectLst/>
                <a:uLnTx/>
                <a:uFillTx/>
                <a:ea typeface="Roboto" pitchFamily="34" charset="-122"/>
                <a:cs typeface="Roboto" pitchFamily="34" charset="-120"/>
              </a:rPr>
              <a:t>Qualification</a:t>
            </a:r>
            <a:endParaRPr kumimoji="0" lang="en-US" sz="1200" i="0" u="none" strike="noStrike" kern="1200" cap="none" spc="0" normalizeH="0" baseline="0" noProof="0" dirty="0">
              <a:ln>
                <a:noFill/>
              </a:ln>
              <a:solidFill>
                <a:srgbClr val="2F3033"/>
              </a:solidFill>
              <a:effectLst/>
              <a:uLnTx/>
              <a:uFillTx/>
              <a:ea typeface="+mn-ea"/>
              <a:cs typeface="+mn-cs"/>
            </a:endParaRPr>
          </a:p>
        </p:txBody>
      </p:sp>
      <p:sp>
        <p:nvSpPr>
          <p:cNvPr id="54" name="Text 52"/>
          <p:cNvSpPr/>
          <p:nvPr/>
        </p:nvSpPr>
        <p:spPr>
          <a:xfrm>
            <a:off x="551435" y="7024155"/>
            <a:ext cx="1956705" cy="302400"/>
          </a:xfrm>
          <a:prstGeom prst="rect">
            <a:avLst/>
          </a:prstGeom>
          <a:noFill/>
          <a:ln/>
        </p:spPr>
        <p:txBody>
          <a:bodyPr wrap="square" lIns="0" tIns="0" rIns="0" bIns="0" rtlCol="0" anchor="ctr"/>
          <a:lstStyle/>
          <a:p>
            <a:pPr>
              <a:spcAft>
                <a:spcPts val="600"/>
              </a:spcAft>
              <a:defRPr/>
            </a:pPr>
            <a:r>
              <a:rPr lang="en-US" sz="1400" dirty="0">
                <a:solidFill>
                  <a:srgbClr val="0B2E55"/>
                </a:solidFill>
                <a:latin typeface="+mj-lt"/>
                <a:ea typeface="Roboto" pitchFamily="34" charset="-122"/>
                <a:cs typeface="Roboto" pitchFamily="34" charset="-120"/>
              </a:rPr>
              <a:t>Reuse notes</a:t>
            </a:r>
          </a:p>
        </p:txBody>
      </p:sp>
      <p:sp>
        <p:nvSpPr>
          <p:cNvPr id="55" name="Text 53"/>
          <p:cNvSpPr/>
          <p:nvPr/>
        </p:nvSpPr>
        <p:spPr>
          <a:xfrm>
            <a:off x="551435" y="7437985"/>
            <a:ext cx="3095152" cy="160094"/>
          </a:xfrm>
          <a:prstGeom prst="rect">
            <a:avLst/>
          </a:prstGeom>
        </p:spPr>
        <p:txBody>
          <a:bodyPr wrap="square" lIns="0" tIns="0" rIns="0" bIns="0" rtlCol="0" anchor="ctr"/>
          <a:lstStyle/>
          <a:p>
            <a:pPr indent="0">
              <a:buNone/>
              <a:defRPr/>
            </a:pPr>
            <a:r>
              <a:rPr lang="en-US" sz="1200" kern="0" spc="80" dirty="0">
                <a:solidFill>
                  <a:schemeClr val="tx2"/>
                </a:solidFill>
                <a:ea typeface="Roboto" pitchFamily="34" charset="-122"/>
                <a:cs typeface="Roboto" pitchFamily="34" charset="-120"/>
              </a:rPr>
              <a:t>PRIORITY CHANNELS</a:t>
            </a:r>
          </a:p>
        </p:txBody>
      </p:sp>
      <p:sp>
        <p:nvSpPr>
          <p:cNvPr id="56" name="Shape 54"/>
          <p:cNvSpPr/>
          <p:nvPr/>
        </p:nvSpPr>
        <p:spPr>
          <a:xfrm>
            <a:off x="551435" y="7633654"/>
            <a:ext cx="3095152" cy="914400"/>
          </a:xfrm>
          <a:prstGeom prst="roundRect">
            <a:avLst>
              <a:gd name="adj" fmla="val 3571"/>
            </a:avLst>
          </a:prstGeom>
          <a:solidFill>
            <a:srgbClr val="FFFFFF"/>
          </a:solidFill>
          <a:ln w="9525">
            <a:solidFill>
              <a:schemeClr val="bg1">
                <a:lumMod val="85000"/>
              </a:schemeClr>
            </a:solidFill>
            <a:prstDash val="solid"/>
          </a:ln>
        </p:spPr>
        <p:txBody>
          <a:bodyPr/>
          <a:lstStyle/>
          <a:p>
            <a:pPr marR="0" lvl="0" indent="0" fontAlgn="auto">
              <a:lnSpc>
                <a:spcPct val="100000"/>
              </a:lnSpc>
              <a:spcBef>
                <a:spcPts val="0"/>
              </a:spcBef>
              <a:spcAft>
                <a:spcPts val="0"/>
              </a:spcAft>
              <a:buClrTx/>
              <a:buSzTx/>
              <a:buFontTx/>
              <a:buNone/>
              <a:tabLst/>
              <a:defRPr/>
            </a:pPr>
            <a:r>
              <a:rPr lang="en-US" sz="1000" i="1" dirty="0">
                <a:solidFill>
                  <a:schemeClr val="bg1">
                    <a:lumMod val="65000"/>
                  </a:schemeClr>
                </a:solidFill>
                <a:ea typeface="Roboto" pitchFamily="34" charset="-122"/>
                <a:cs typeface="Roboto" pitchFamily="34" charset="-120"/>
              </a:rPr>
              <a:t>Where will the report and findings be used first?</a:t>
            </a:r>
          </a:p>
        </p:txBody>
      </p:sp>
      <p:sp>
        <p:nvSpPr>
          <p:cNvPr id="58" name="Text 56"/>
          <p:cNvSpPr/>
          <p:nvPr/>
        </p:nvSpPr>
        <p:spPr>
          <a:xfrm>
            <a:off x="3824470" y="7437985"/>
            <a:ext cx="3095152" cy="160094"/>
          </a:xfrm>
          <a:prstGeom prst="rect">
            <a:avLst/>
          </a:prstGeom>
        </p:spPr>
        <p:txBody>
          <a:bodyPr wrap="square" lIns="0" tIns="0" rIns="0" bIns="0" rtlCol="0" anchor="ctr"/>
          <a:lstStyle/>
          <a:p>
            <a:pPr indent="0">
              <a:buNone/>
              <a:defRPr/>
            </a:pPr>
            <a:r>
              <a:rPr lang="en-US" sz="1200" kern="0" spc="80" dirty="0">
                <a:solidFill>
                  <a:schemeClr val="tx2"/>
                </a:solidFill>
                <a:ea typeface="Roboto" pitchFamily="34" charset="-122"/>
                <a:cs typeface="Roboto" pitchFamily="34" charset="-120"/>
              </a:rPr>
              <a:t>OWNER/ APPROVAL</a:t>
            </a:r>
          </a:p>
        </p:txBody>
      </p:sp>
      <p:sp>
        <p:nvSpPr>
          <p:cNvPr id="59" name="Shape 57"/>
          <p:cNvSpPr/>
          <p:nvPr/>
        </p:nvSpPr>
        <p:spPr>
          <a:xfrm>
            <a:off x="3824470" y="7633654"/>
            <a:ext cx="3095152" cy="914400"/>
          </a:xfrm>
          <a:prstGeom prst="roundRect">
            <a:avLst>
              <a:gd name="adj" fmla="val 3571"/>
            </a:avLst>
          </a:prstGeom>
          <a:solidFill>
            <a:srgbClr val="FFFFFF"/>
          </a:solidFill>
          <a:ln w="9525">
            <a:solidFill>
              <a:schemeClr val="bg1">
                <a:lumMod val="85000"/>
              </a:schemeClr>
            </a:solidFill>
            <a:prstDash val="solid"/>
          </a:ln>
        </p:spPr>
        <p:txBody>
          <a:bodyPr/>
          <a:lstStyle/>
          <a:p>
            <a:pPr marR="0" lvl="0" indent="0" fontAlgn="auto">
              <a:lnSpc>
                <a:spcPct val="100000"/>
              </a:lnSpc>
              <a:spcBef>
                <a:spcPts val="0"/>
              </a:spcBef>
              <a:spcAft>
                <a:spcPts val="0"/>
              </a:spcAft>
              <a:buClrTx/>
              <a:buSzTx/>
              <a:buFontTx/>
              <a:buNone/>
              <a:tabLst/>
              <a:defRPr/>
            </a:pPr>
            <a:r>
              <a:rPr lang="en-US" sz="1000" i="1" dirty="0">
                <a:solidFill>
                  <a:schemeClr val="bg1">
                    <a:lumMod val="65000"/>
                  </a:schemeClr>
                </a:solidFill>
                <a:ea typeface="Roboto" pitchFamily="34" charset="-122"/>
                <a:cs typeface="Roboto" pitchFamily="34" charset="-120"/>
              </a:rPr>
              <a:t>Who verifies the reused finding before publication?</a:t>
            </a:r>
          </a:p>
        </p:txBody>
      </p:sp>
      <p:sp>
        <p:nvSpPr>
          <p:cNvPr id="61" name="Text 59"/>
          <p:cNvSpPr/>
          <p:nvPr/>
        </p:nvSpPr>
        <p:spPr>
          <a:xfrm>
            <a:off x="551435" y="8772841"/>
            <a:ext cx="6368188" cy="160094"/>
          </a:xfrm>
          <a:prstGeom prst="rect">
            <a:avLst/>
          </a:prstGeom>
        </p:spPr>
        <p:txBody>
          <a:bodyPr wrap="square" lIns="0" tIns="0" rIns="0" bIns="0" rtlCol="0" anchor="ctr"/>
          <a:lstStyle/>
          <a:p>
            <a:pPr indent="0">
              <a:buNone/>
              <a:defRPr/>
            </a:pPr>
            <a:r>
              <a:rPr lang="en-US" sz="1200" kern="0" spc="80" dirty="0">
                <a:solidFill>
                  <a:schemeClr val="tx2"/>
                </a:solidFill>
                <a:ea typeface="Roboto" pitchFamily="34" charset="-122"/>
                <a:cs typeface="Roboto" pitchFamily="34" charset="-120"/>
              </a:rPr>
              <a:t>NOTES FOR DESIGN AND PRODUCTION</a:t>
            </a:r>
          </a:p>
        </p:txBody>
      </p:sp>
      <p:sp>
        <p:nvSpPr>
          <p:cNvPr id="62" name="Shape 60"/>
          <p:cNvSpPr/>
          <p:nvPr/>
        </p:nvSpPr>
        <p:spPr>
          <a:xfrm>
            <a:off x="551435" y="8968512"/>
            <a:ext cx="6368188" cy="914400"/>
          </a:xfrm>
          <a:prstGeom prst="roundRect">
            <a:avLst>
              <a:gd name="adj" fmla="val 3488"/>
            </a:avLst>
          </a:prstGeom>
          <a:solidFill>
            <a:srgbClr val="FFFFFF"/>
          </a:solidFill>
          <a:ln w="9525">
            <a:solidFill>
              <a:schemeClr val="bg1">
                <a:lumMod val="85000"/>
              </a:schemeClr>
            </a:solidFill>
            <a:prstDash val="solid"/>
          </a:ln>
        </p:spPr>
        <p:txBody>
          <a:bodyPr/>
          <a:lstStyle/>
          <a:p>
            <a:pPr marR="0" lvl="0" indent="0" fontAlgn="auto">
              <a:lnSpc>
                <a:spcPct val="100000"/>
              </a:lnSpc>
              <a:spcBef>
                <a:spcPts val="0"/>
              </a:spcBef>
              <a:spcAft>
                <a:spcPts val="0"/>
              </a:spcAft>
              <a:buClrTx/>
              <a:buSzTx/>
              <a:buFontTx/>
              <a:buNone/>
              <a:tabLst/>
              <a:defRPr/>
            </a:pPr>
            <a:r>
              <a:rPr lang="en-US" sz="1000" i="1" dirty="0">
                <a:solidFill>
                  <a:schemeClr val="bg1">
                    <a:lumMod val="65000"/>
                  </a:schemeClr>
                </a:solidFill>
                <a:ea typeface="Roboto" pitchFamily="34" charset="-122"/>
                <a:cs typeface="Roboto" pitchFamily="34" charset="-120"/>
              </a:rPr>
              <a:t>Any accessibility, format, export, brand or handoff requirements that should be known before production begins?</a:t>
            </a:r>
          </a:p>
        </p:txBody>
      </p:sp>
      <p:sp>
        <p:nvSpPr>
          <p:cNvPr id="68" name="Text 0">
            <a:extLst>
              <a:ext uri="{FF2B5EF4-FFF2-40B4-BE49-F238E27FC236}">
                <a16:creationId xmlns:a16="http://schemas.microsoft.com/office/drawing/2014/main" id="{065A5275-CBF3-1C3D-44C9-A8013BFE9456}"/>
              </a:ext>
            </a:extLst>
          </p:cNvPr>
          <p:cNvSpPr/>
          <p:nvPr/>
        </p:nvSpPr>
        <p:spPr>
          <a:xfrm>
            <a:off x="551435" y="943411"/>
            <a:ext cx="2490352" cy="177882"/>
          </a:xfrm>
          <a:prstGeom prst="rect">
            <a:avLst/>
          </a:prstGeom>
          <a:noFill/>
          <a:ln/>
        </p:spPr>
        <p:txBody>
          <a:bodyPr wrap="square" lIns="0" tIns="0" rIns="0" bIns="0" rtlCol="0" anchor="ctr"/>
          <a:lstStyle/>
          <a:p>
            <a:pPr marL="0" indent="0">
              <a:buNone/>
              <a:defRPr/>
            </a:pPr>
            <a:r>
              <a:rPr lang="en-US" sz="1000" kern="0" spc="140" dirty="0">
                <a:solidFill>
                  <a:schemeClr val="accent3">
                    <a:lumMod val="60000"/>
                    <a:lumOff val="40000"/>
                  </a:schemeClr>
                </a:solidFill>
                <a:ea typeface="Roboto" pitchFamily="34" charset="-122"/>
                <a:cs typeface="Roboto" pitchFamily="34" charset="-120"/>
              </a:rPr>
              <a:t>WORKSHEET 03</a:t>
            </a:r>
          </a:p>
        </p:txBody>
      </p:sp>
      <p:sp>
        <p:nvSpPr>
          <p:cNvPr id="69" name="Text 1">
            <a:extLst>
              <a:ext uri="{FF2B5EF4-FFF2-40B4-BE49-F238E27FC236}">
                <a16:creationId xmlns:a16="http://schemas.microsoft.com/office/drawing/2014/main" id="{9992CDEB-6E47-1E53-D167-66A9D54A1DAF}"/>
              </a:ext>
            </a:extLst>
          </p:cNvPr>
          <p:cNvSpPr/>
          <p:nvPr/>
        </p:nvSpPr>
        <p:spPr>
          <a:xfrm>
            <a:off x="551435" y="1320481"/>
            <a:ext cx="6359294" cy="615553"/>
          </a:xfrm>
          <a:prstGeom prst="rect">
            <a:avLst/>
          </a:prstGeom>
          <a:noFill/>
          <a:ln/>
        </p:spPr>
        <p:txBody>
          <a:bodyPr wrap="square" lIns="0" tIns="0" rIns="0" bIns="0" rtlCol="0" anchor="ctr">
            <a:spAutoFit/>
          </a:bodyPr>
          <a:lstStyle/>
          <a:p>
            <a:pPr marL="0" indent="0">
              <a:buNone/>
              <a:defRPr/>
            </a:pPr>
            <a:r>
              <a:rPr lang="en-US" sz="4000" dirty="0">
                <a:solidFill>
                  <a:schemeClr val="accent1"/>
                </a:solidFill>
                <a:latin typeface="+mj-lt"/>
                <a:ea typeface="Roboto" pitchFamily="34" charset="-122"/>
                <a:cs typeface="Roboto" pitchFamily="34" charset="-120"/>
              </a:rPr>
              <a:t>Distribution and reuse plan</a:t>
            </a:r>
          </a:p>
        </p:txBody>
      </p:sp>
      <p:cxnSp>
        <p:nvCxnSpPr>
          <p:cNvPr id="71" name="Straight Connector 70">
            <a:extLst>
              <a:ext uri="{FF2B5EF4-FFF2-40B4-BE49-F238E27FC236}">
                <a16:creationId xmlns:a16="http://schemas.microsoft.com/office/drawing/2014/main" id="{2F10519F-008E-B7B1-9DAC-20170FC3C53E}"/>
              </a:ext>
            </a:extLst>
          </p:cNvPr>
          <p:cNvCxnSpPr>
            <a:cxnSpLocks/>
          </p:cNvCxnSpPr>
          <p:nvPr/>
        </p:nvCxnSpPr>
        <p:spPr>
          <a:xfrm>
            <a:off x="461108" y="1187757"/>
            <a:ext cx="704381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2" name="Shape 41">
            <a:extLst>
              <a:ext uri="{FF2B5EF4-FFF2-40B4-BE49-F238E27FC236}">
                <a16:creationId xmlns:a16="http://schemas.microsoft.com/office/drawing/2014/main" id="{42D403B3-1157-D8F1-BD86-7190E77D8D9A}"/>
              </a:ext>
            </a:extLst>
          </p:cNvPr>
          <p:cNvSpPr/>
          <p:nvPr/>
        </p:nvSpPr>
        <p:spPr>
          <a:xfrm>
            <a:off x="515858" y="10080045"/>
            <a:ext cx="6528282" cy="0"/>
          </a:xfrm>
          <a:prstGeom prst="line">
            <a:avLst/>
          </a:prstGeom>
          <a:noFill/>
          <a:ln w="8890">
            <a:solidFill>
              <a:srgbClr val="D9E4F0"/>
            </a:solidFill>
            <a:prstDash val="solid"/>
          </a:ln>
        </p:spPr>
        <p:txBody>
          <a:bodyPr/>
          <a:lstStyle/>
          <a:p>
            <a:pPr>
              <a:defRPr/>
            </a:pPr>
            <a:endParaRPr/>
          </a:p>
        </p:txBody>
      </p:sp>
      <p:sp>
        <p:nvSpPr>
          <p:cNvPr id="73" name="Text 43">
            <a:extLst>
              <a:ext uri="{FF2B5EF4-FFF2-40B4-BE49-F238E27FC236}">
                <a16:creationId xmlns:a16="http://schemas.microsoft.com/office/drawing/2014/main" id="{FCBD9729-0CFE-4893-B810-9D247DC734E3}"/>
              </a:ext>
            </a:extLst>
          </p:cNvPr>
          <p:cNvSpPr/>
          <p:nvPr/>
        </p:nvSpPr>
        <p:spPr>
          <a:xfrm>
            <a:off x="1956705" y="10265617"/>
            <a:ext cx="3557647" cy="124517"/>
          </a:xfrm>
          <a:prstGeom prst="rect">
            <a:avLst/>
          </a:prstGeom>
          <a:noFill/>
          <a:ln/>
        </p:spPr>
        <p:txBody>
          <a:bodyPr wrap="square" lIns="0" tIns="0" rIns="0" bIns="0" rtlCol="0" anchor="ctr"/>
          <a:lstStyle/>
          <a:p>
            <a:pPr marL="0" indent="0" algn="ctr">
              <a:buNone/>
              <a:defRPr/>
            </a:pPr>
            <a:r>
              <a:rPr lang="en-US" sz="632" dirty="0">
                <a:solidFill>
                  <a:schemeClr val="tx2">
                    <a:lumMod val="40000"/>
                    <a:lumOff val="60000"/>
                  </a:schemeClr>
                </a:solidFill>
                <a:ea typeface="Roboto" pitchFamily="34" charset="-122"/>
                <a:cs typeface="Roboto" pitchFamily="34" charset="-120"/>
              </a:rPr>
              <a:t>WORKSHEET 03 · DISTRIBUTION &amp; REUSE</a:t>
            </a:r>
          </a:p>
        </p:txBody>
      </p:sp>
      <p:sp>
        <p:nvSpPr>
          <p:cNvPr id="74" name="Text 44">
            <a:extLst>
              <a:ext uri="{FF2B5EF4-FFF2-40B4-BE49-F238E27FC236}">
                <a16:creationId xmlns:a16="http://schemas.microsoft.com/office/drawing/2014/main" id="{E8DE0352-4419-5A27-CBBA-D9F0E1D53F03}"/>
              </a:ext>
            </a:extLst>
          </p:cNvPr>
          <p:cNvSpPr/>
          <p:nvPr/>
        </p:nvSpPr>
        <p:spPr>
          <a:xfrm>
            <a:off x="551435" y="10256723"/>
            <a:ext cx="498070" cy="142305"/>
          </a:xfrm>
          <a:prstGeom prst="rect">
            <a:avLst/>
          </a:prstGeom>
          <a:noFill/>
          <a:ln/>
        </p:spPr>
        <p:txBody>
          <a:bodyPr wrap="square" lIns="0" tIns="0" rIns="0" bIns="0" rtlCol="0" anchor="ctr"/>
          <a:lstStyle/>
          <a:p>
            <a:pPr marL="0" indent="0">
              <a:buNone/>
              <a:defRPr/>
            </a:pPr>
            <a:r>
              <a:rPr lang="en-US" sz="729" b="1" dirty="0">
                <a:solidFill>
                  <a:schemeClr val="tx2">
                    <a:lumMod val="40000"/>
                    <a:lumOff val="60000"/>
                  </a:schemeClr>
                </a:solidFill>
                <a:ea typeface="Roboto" pitchFamily="34" charset="-122"/>
                <a:cs typeface="Roboto" pitchFamily="34" charset="-120"/>
              </a:rPr>
              <a:t>04</a:t>
            </a:r>
            <a:endParaRPr lang="en-US" sz="750" dirty="0">
              <a:solidFill>
                <a:schemeClr val="tx2">
                  <a:lumMod val="40000"/>
                  <a:lumOff val="60000"/>
                </a:schemeClr>
              </a:solidFill>
            </a:endParaRPr>
          </a:p>
        </p:txBody>
      </p:sp>
      <p:sp>
        <p:nvSpPr>
          <p:cNvPr id="76" name="Text 2">
            <a:extLst>
              <a:ext uri="{FF2B5EF4-FFF2-40B4-BE49-F238E27FC236}">
                <a16:creationId xmlns:a16="http://schemas.microsoft.com/office/drawing/2014/main" id="{0E4F302C-549C-E2A1-10B1-3D994A6612BF}"/>
              </a:ext>
            </a:extLst>
          </p:cNvPr>
          <p:cNvSpPr/>
          <p:nvPr/>
        </p:nvSpPr>
        <p:spPr>
          <a:xfrm>
            <a:off x="551435" y="2087361"/>
            <a:ext cx="6314823" cy="369332"/>
          </a:xfrm>
          <a:prstGeom prst="rect">
            <a:avLst/>
          </a:prstGeom>
          <a:noFill/>
          <a:ln/>
        </p:spPr>
        <p:txBody>
          <a:bodyPr wrap="square" lIns="0" tIns="0" rIns="0" bIns="0" rtlCol="0" anchor="t">
            <a:spAutoFit/>
          </a:bodyPr>
          <a:lstStyle/>
          <a:p>
            <a:pPr marL="0" indent="0">
              <a:buNone/>
              <a:defRPr/>
            </a:pPr>
            <a:r>
              <a:rPr lang="en-US" sz="1200" dirty="0">
                <a:ea typeface="Roboto" pitchFamily="34" charset="-122"/>
                <a:cs typeface="Roboto" pitchFamily="34" charset="-120"/>
              </a:rPr>
              <a:t>A whitepaper rarely stays inside the PDF. Decide where findings will travel and what context needs to travel with them.</a:t>
            </a:r>
          </a:p>
        </p:txBody>
      </p:sp>
    </p:spTree>
  </p:cSld>
  <p:clrMapOvr>
    <a:masterClrMapping/>
  </p:clrMapOvr>
</p:sld>
</file>

<file path=ppt/theme/theme1.xml><?xml version="1.0" encoding="utf-8"?>
<a:theme xmlns:a="http://schemas.openxmlformats.org/drawingml/2006/main" name="Office Theme">
  <a:themeElements>
    <a:clrScheme name="Extended Frames">
      <a:dk1>
        <a:srgbClr val="2F3033"/>
      </a:dk1>
      <a:lt1>
        <a:sysClr val="window" lastClr="FFFFFF"/>
      </a:lt1>
      <a:dk2>
        <a:srgbClr val="024AD8"/>
      </a:dk2>
      <a:lt2>
        <a:srgbClr val="FFFFFF"/>
      </a:lt2>
      <a:accent1>
        <a:srgbClr val="01256C"/>
      </a:accent1>
      <a:accent2>
        <a:srgbClr val="C5D8FE"/>
      </a:accent2>
      <a:accent3>
        <a:srgbClr val="FD039D"/>
      </a:accent3>
      <a:accent4>
        <a:srgbClr val="FFFFFF"/>
      </a:accent4>
      <a:accent5>
        <a:srgbClr val="2F3033"/>
      </a:accent5>
      <a:accent6>
        <a:srgbClr val="D9D9D9"/>
      </a:accent6>
      <a:hlink>
        <a:srgbClr val="024AD8"/>
      </a:hlink>
      <a:folHlink>
        <a:srgbClr val="C5D8FE"/>
      </a:folHlink>
    </a:clrScheme>
    <a:fontScheme name="Extended Frames">
      <a:majorFont>
        <a:latin typeface="Roboto Medium"/>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TotalTime>
  <Words>612</Words>
  <Application>Microsoft Office PowerPoint</Application>
  <PresentationFormat>Custom</PresentationFormat>
  <Paragraphs>109</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Roboto</vt:lpstr>
      <vt:lpstr>Roboto Medium</vt:lpstr>
      <vt:lpstr>Wingdings</vt:lpstr>
      <vt:lpstr>Office Theme</vt:lpstr>
      <vt:lpstr>PowerPoint Presentation</vt:lpstr>
      <vt:lpstr>PowerPoint Presentation</vt:lpstr>
      <vt:lpstr>PowerPoint Presentation</vt:lpstr>
      <vt:lpstr>PowerPoint Presentation</vt:lpstr>
    </vt:vector>
  </TitlesOfParts>
  <Company>Extended Frames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Editable B2B Whitepaper Planning Brief</dc:title>
  <dc:subject>Editable B2B Whitepaper Planning Brief</dc:subject>
  <dc:creator>Extended Frames</dc:creator>
  <cp:lastModifiedBy>Julbenson Hujon</cp:lastModifiedBy>
  <cp:revision>51</cp:revision>
  <dcterms:created xsi:type="dcterms:W3CDTF">2026-10-20T16:41:05Z</dcterms:created>
  <dcterms:modified xsi:type="dcterms:W3CDTF">2026-10-20T18:00:05Z</dcterms:modified>
</cp:coreProperties>
</file>