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81" autoAdjust="0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132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Enterprise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</c:v>
                </c:pt>
                <c:pt idx="1">
                  <c:v>140</c:v>
                </c:pt>
                <c:pt idx="2">
                  <c:v>160</c:v>
                </c:pt>
                <c:pt idx="3">
                  <c:v>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86-4A71-B7A7-594279B65B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Mid-market</c:v>
                </c:pt>
              </c:strCache>
            </c:strRef>
          </c:tx>
          <c:spPr>
            <a:solidFill>
              <a:srgbClr val="FD039D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80</c:v>
                </c:pt>
                <c:pt idx="1">
                  <c:v>110</c:v>
                </c:pt>
                <c:pt idx="2">
                  <c:v>150</c:v>
                </c:pt>
                <c:pt idx="3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86-4A71-B7A7-594279B65B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SMB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55</c:v>
                </c:pt>
                <c:pt idx="1">
                  <c:v>65</c:v>
                </c:pt>
                <c:pt idx="2">
                  <c:v>70</c:v>
                </c:pt>
                <c:pt idx="3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86-4A71-B7A7-594279B65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chemeClr val="tx1"/>
                </a:solidFill>
                <a:latin typeface="Roboto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20"/>
          <c:min val="0"/>
        </c:scaling>
        <c:delete val="0"/>
        <c:axPos val="l"/>
        <c:majorGridlines>
          <c:spPr>
            <a:ln w="6350" cap="flat">
              <a:solidFill>
                <a:srgbClr val="888888"/>
              </a:solidFill>
              <a:prstDash val="sysDot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chemeClr val="tx1"/>
                </a:solidFill>
                <a:latin typeface="Roboto"/>
              </a:defRPr>
            </a:pPr>
            <a:endParaRPr lang="en-US"/>
          </a:p>
        </c:txPr>
        <c:crossAx val="2094734554"/>
        <c:crosses val="autoZero"/>
        <c:crossBetween val="between"/>
        <c:majorUnit val="5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Roboto"/>
              <a:cs typeface="Roboto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42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F_MASTER"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373368"/>
            <a:ext cx="11155680" cy="0"/>
          </a:xfrm>
          <a:prstGeom prst="line">
            <a:avLst/>
          </a:prstGeom>
          <a:noFill/>
          <a:ln w="6350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372600" y="656539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8A98A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Illustrative example · fully editable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69600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algn="ctr">
              <a:defRPr sz="850">
                <a:solidFill>
                  <a:srgbClr val="8A98AA"/>
                </a:solidFill>
                <a:latin typeface="Roboto"/>
                <a:ea typeface="Roboto"/>
                <a:cs typeface="Roboto"/>
              </a:defRPr>
            </a:lvl1pPr>
          </a:lstStyle>
          <a:p>
            <a:pPr algn="ctr"/>
            <a:fld id="{F7021451-1387-4CA6-816F-3879F97B5CB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2597C6-37D9-E7B2-179C-D5D3DAB5EC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2920" y="6565392"/>
            <a:ext cx="540068" cy="11875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8A98AA"/>
                </a:solidFill>
                <a:latin typeface="Roboto"/>
                <a:ea typeface="Roboto"/>
                <a:cs typeface="Roboto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20624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20" dirty="0">
                <a:solidFill>
                  <a:schemeClr val="tx2">
                    <a:lumMod val="60000"/>
                    <a:lumOff val="4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EXECUTIVE SUMMARY</a:t>
            </a:r>
            <a:endParaRPr lang="en-US" sz="105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94360" y="566928"/>
            <a:ext cx="11018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B2E55"/>
                </a:solidFill>
                <a:latin typeface="+mj-lt"/>
                <a:ea typeface="Roboto" pitchFamily="34" charset="-122"/>
                <a:cs typeface="Roboto" pitchFamily="34" charset="-120"/>
              </a:rPr>
              <a:t>Mid-market momentum is driving the next phase of growth.</a:t>
            </a:r>
            <a:endParaRPr lang="en-US" sz="2800" dirty="0">
              <a:latin typeface="+mj-lt"/>
            </a:endParaRPr>
          </a:p>
        </p:txBody>
      </p:sp>
      <p:sp>
        <p:nvSpPr>
          <p:cNvPr id="4" name="Text 2"/>
          <p:cNvSpPr/>
          <p:nvPr/>
        </p:nvSpPr>
        <p:spPr>
          <a:xfrm>
            <a:off x="594360" y="1200150"/>
            <a:ext cx="97612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Roboto" pitchFamily="34" charset="0"/>
                <a:ea typeface="Roboto" pitchFamily="34" charset="-122"/>
                <a:cs typeface="Roboto" pitchFamily="34" charset="-120"/>
              </a:rPr>
              <a:t>A clean summary slide should surface the decision-driving signals without turning into a miniature report.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4360" y="1949958"/>
            <a:ext cx="2121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5DF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+62%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Total revenue growth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2021–2024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834640" y="1949958"/>
            <a:ext cx="2121408" cy="1170432"/>
          </a:xfrm>
          <a:prstGeom prst="roundRect">
            <a:avLst>
              <a:gd name="adj" fmla="val 9375"/>
            </a:avLst>
          </a:prstGeom>
          <a:solidFill>
            <a:srgbClr val="FFF0F7"/>
          </a:solidFill>
          <a:ln w="6350">
            <a:solidFill>
              <a:srgbClr val="DCE5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D039D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+138%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Mid-market growth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2021–2024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074920" y="1949958"/>
            <a:ext cx="2121408" cy="1170432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180M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Enterprise revenue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USD millions · 2024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94360" y="3412998"/>
            <a:ext cx="6601968" cy="2157984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6350">
            <a:solidFill>
              <a:srgbClr val="DCE5F0"/>
            </a:solidFill>
            <a:prstDash val="solid"/>
          </a:ln>
        </p:spPr>
        <p:txBody>
          <a:bodyPr lIns="274320" tIns="9144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What changed</a:t>
            </a:r>
          </a:p>
          <a:p>
            <a:pPr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Mid-market became the fastest-growing segment.</a:t>
            </a:r>
          </a:p>
          <a:p>
            <a:pPr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Enterprise remains the largest revenue base.</a:t>
            </a:r>
          </a:p>
          <a:p>
            <a:pPr marR="0" lvl="0" indent="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The next phase favors focused expansion over broad coverage.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42594" y="4213098"/>
            <a:ext cx="91440" cy="91440"/>
          </a:xfrm>
          <a:prstGeom prst="ellipse">
            <a:avLst/>
          </a:prstGeom>
          <a:solidFill>
            <a:schemeClr val="accent3"/>
          </a:solidFill>
          <a:ln w="12700">
            <a:solidFill>
              <a:srgbClr val="FD039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42594" y="4624578"/>
            <a:ext cx="91440" cy="9144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65D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942594" y="5036058"/>
            <a:ext cx="91440" cy="91440"/>
          </a:xfrm>
          <a:prstGeom prst="ellipse">
            <a:avLst/>
          </a:prstGeom>
          <a:solidFill>
            <a:schemeClr val="tx2"/>
          </a:solidFill>
          <a:ln w="12700">
            <a:solidFill>
              <a:srgbClr val="165D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543800" y="1949958"/>
            <a:ext cx="4069080" cy="3621024"/>
          </a:xfrm>
          <a:prstGeom prst="roundRect">
            <a:avLst>
              <a:gd name="adj" fmla="val 2697"/>
            </a:avLst>
          </a:prstGeom>
          <a:solidFill>
            <a:schemeClr val="tx2"/>
          </a:solidFill>
          <a:ln w="13970">
            <a:noFill/>
            <a:prstDash val="solid"/>
          </a:ln>
        </p:spPr>
        <p:txBody>
          <a:bodyPr lIns="274320" tIns="2743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0" cap="none" spc="100" normalizeH="0" baseline="0" noProof="0" dirty="0">
                <a:ln>
                  <a:noFill/>
                </a:ln>
                <a:solidFill>
                  <a:srgbClr val="A9C8F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NEXT MOVE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Roboto" pitchFamily="34" charset="-122"/>
                <a:cs typeface="Roboto" pitchFamily="34" charset="-120"/>
              </a:rPr>
              <a:t>Prioritize mid-market expansion without diluting enterprise coverage.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Roboto" pitchFamily="34" charset="-122"/>
                <a:cs typeface="Roboto" pitchFamily="34" charset="-120"/>
              </a:rPr>
              <a:t>Why this layout works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228600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DCE8F8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One clear takeaway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228600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DCE8F8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Three supporting metrics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228600" marR="0" lvl="0" indent="-1682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DCE8F8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One action-oriented conclusion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863840" y="3684270"/>
            <a:ext cx="3154680" cy="0"/>
          </a:xfrm>
          <a:prstGeom prst="line">
            <a:avLst/>
          </a:prstGeom>
          <a:noFill/>
          <a:ln w="15240">
            <a:solidFill>
              <a:schemeClr val="tx2">
                <a:lumMod val="20000"/>
                <a:lumOff val="8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695950" y="6565900"/>
            <a:ext cx="800100" cy="300038"/>
          </a:xfr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8A98AA"/>
                </a:solidFill>
                <a:latin typeface="Roboto"/>
                <a:ea typeface="Roboto"/>
                <a:cs typeface="Roboto"/>
              </a:defRPr>
            </a:lvl1pPr>
          </a:lstStyle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594360" y="1921383"/>
            <a:ext cx="11018520" cy="333756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3970">
            <a:solidFill>
              <a:srgbClr val="DC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594360" y="5457431"/>
            <a:ext cx="11018520" cy="676656"/>
          </a:xfrm>
          <a:prstGeom prst="roundRect">
            <a:avLst>
              <a:gd name="adj" fmla="val 16216"/>
            </a:avLst>
          </a:prstGeom>
          <a:solidFill>
            <a:schemeClr val="accent3">
              <a:lumMod val="20000"/>
              <a:lumOff val="80000"/>
            </a:schemeClr>
          </a:solidFill>
          <a:ln w="13970">
            <a:solidFill>
              <a:schemeClr val="accent3"/>
            </a:solidFill>
            <a:prstDash val="solid"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Decision: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43B53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Move Option B into a pilot. It meets the required capability with the shortest implementation time and the lowest cost.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4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695950" y="6565900"/>
            <a:ext cx="800100" cy="300038"/>
          </a:xfr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8A98AA"/>
                </a:solidFill>
                <a:latin typeface="Roboto"/>
                <a:ea typeface="Roboto"/>
                <a:cs typeface="Roboto"/>
              </a:defRPr>
            </a:lvl1pPr>
          </a:lstStyle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  <p:sp>
        <p:nvSpPr>
          <p:cNvPr id="51" name="Text 0">
            <a:extLst>
              <a:ext uri="{FF2B5EF4-FFF2-40B4-BE49-F238E27FC236}">
                <a16:creationId xmlns:a16="http://schemas.microsoft.com/office/drawing/2014/main" id="{7A59E44E-25E1-4C0A-64EC-3FA012A31DA3}"/>
              </a:ext>
            </a:extLst>
          </p:cNvPr>
          <p:cNvSpPr/>
          <p:nvPr/>
        </p:nvSpPr>
        <p:spPr>
          <a:xfrm>
            <a:off x="594360" y="420624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20" dirty="0">
                <a:solidFill>
                  <a:schemeClr val="tx2">
                    <a:lumMod val="60000"/>
                    <a:lumOff val="4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SOLUTION COMPARISON</a:t>
            </a:r>
          </a:p>
        </p:txBody>
      </p:sp>
      <p:sp>
        <p:nvSpPr>
          <p:cNvPr id="53" name="Text 1">
            <a:extLst>
              <a:ext uri="{FF2B5EF4-FFF2-40B4-BE49-F238E27FC236}">
                <a16:creationId xmlns:a16="http://schemas.microsoft.com/office/drawing/2014/main" id="{D8ECC973-69DF-E8C1-9B05-E73FAC26DD59}"/>
              </a:ext>
            </a:extLst>
          </p:cNvPr>
          <p:cNvSpPr/>
          <p:nvPr/>
        </p:nvSpPr>
        <p:spPr>
          <a:xfrm>
            <a:off x="594360" y="566928"/>
            <a:ext cx="11018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B2E55"/>
                </a:solidFill>
                <a:latin typeface="+mj-lt"/>
                <a:ea typeface="Roboto" pitchFamily="34" charset="-122"/>
                <a:cs typeface="Roboto" pitchFamily="34" charset="-120"/>
              </a:rPr>
              <a:t>Option B offers the best balance of capability, speed and cost.</a:t>
            </a:r>
          </a:p>
        </p:txBody>
      </p:sp>
      <p:sp>
        <p:nvSpPr>
          <p:cNvPr id="55" name="Text 2">
            <a:extLst>
              <a:ext uri="{FF2B5EF4-FFF2-40B4-BE49-F238E27FC236}">
                <a16:creationId xmlns:a16="http://schemas.microsoft.com/office/drawing/2014/main" id="{998E8999-1EE1-7DF4-72F4-97F14866253B}"/>
              </a:ext>
            </a:extLst>
          </p:cNvPr>
          <p:cNvSpPr/>
          <p:nvPr/>
        </p:nvSpPr>
        <p:spPr>
          <a:xfrm>
            <a:off x="594360" y="1200150"/>
            <a:ext cx="97612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Roboto" pitchFamily="34" charset="0"/>
                <a:ea typeface="Roboto" pitchFamily="34" charset="-122"/>
                <a:cs typeface="Roboto" pitchFamily="34" charset="-120"/>
              </a:rPr>
              <a:t>Keep the criteria that affect the decision on the main slide. Move the full evaluation matrix to the appendix.</a:t>
            </a: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0A0845A8-25DC-D32D-3C6D-AB032EFE7D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753910"/>
              </p:ext>
            </p:extLst>
          </p:nvPr>
        </p:nvGraphicFramePr>
        <p:xfrm>
          <a:off x="815912" y="2119871"/>
          <a:ext cx="10575416" cy="2940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854">
                  <a:extLst>
                    <a:ext uri="{9D8B030D-6E8A-4147-A177-3AD203B41FA5}">
                      <a16:colId xmlns:a16="http://schemas.microsoft.com/office/drawing/2014/main" val="1359842903"/>
                    </a:ext>
                  </a:extLst>
                </a:gridCol>
                <a:gridCol w="2643854">
                  <a:extLst>
                    <a:ext uri="{9D8B030D-6E8A-4147-A177-3AD203B41FA5}">
                      <a16:colId xmlns:a16="http://schemas.microsoft.com/office/drawing/2014/main" val="3604623809"/>
                    </a:ext>
                  </a:extLst>
                </a:gridCol>
                <a:gridCol w="2643854">
                  <a:extLst>
                    <a:ext uri="{9D8B030D-6E8A-4147-A177-3AD203B41FA5}">
                      <a16:colId xmlns:a16="http://schemas.microsoft.com/office/drawing/2014/main" val="3058672624"/>
                    </a:ext>
                  </a:extLst>
                </a:gridCol>
                <a:gridCol w="2643854">
                  <a:extLst>
                    <a:ext uri="{9D8B030D-6E8A-4147-A177-3AD203B41FA5}">
                      <a16:colId xmlns:a16="http://schemas.microsoft.com/office/drawing/2014/main" val="410225433"/>
                    </a:ext>
                  </a:extLst>
                </a:gridCol>
              </a:tblGrid>
              <a:tr h="588117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Criteria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Option A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  <a:latin typeface="+mj-lt"/>
                        </a:rPr>
                        <a:t>Option B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+mj-lt"/>
                        </a:rPr>
                        <a:t>Option C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964191"/>
                  </a:ext>
                </a:extLst>
              </a:tr>
              <a:tr h="588117">
                <a:tc>
                  <a:txBody>
                    <a:bodyPr/>
                    <a:lstStyle/>
                    <a:p>
                      <a:r>
                        <a:rPr lang="en-US" sz="1400" dirty="0"/>
                        <a:t>Capability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2"/>
                          </a:solidFill>
                          <a:latin typeface="+mj-lt"/>
                        </a:rPr>
                        <a:t>Strong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Strong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95462"/>
                  </a:ext>
                </a:extLst>
              </a:tr>
              <a:tr h="588117">
                <a:tc>
                  <a:txBody>
                    <a:bodyPr/>
                    <a:lstStyle/>
                    <a:p>
                      <a:r>
                        <a:rPr lang="en-US" sz="1400" dirty="0"/>
                        <a:t>Implementation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6–8 months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2"/>
                          </a:solidFill>
                          <a:latin typeface="+mj-lt"/>
                        </a:rPr>
                        <a:t>3–4 months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9–12 months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9755945"/>
                  </a:ext>
                </a:extLst>
              </a:tr>
              <a:tr h="588117">
                <a:tc>
                  <a:txBody>
                    <a:bodyPr/>
                    <a:lstStyle/>
                    <a:p>
                      <a:r>
                        <a:rPr lang="en-US" sz="1400" dirty="0"/>
                        <a:t>Estimated cost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$120K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j-lt"/>
                          <a:ea typeface="Roboto" pitchFamily="34" charset="-122"/>
                          <a:cs typeface="Roboto" pitchFamily="34" charset="-120"/>
                        </a:rPr>
                        <a:t>$90K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$150K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79961"/>
                  </a:ext>
                </a:extLst>
              </a:tr>
              <a:tr h="588117">
                <a:tc>
                  <a:txBody>
                    <a:bodyPr/>
                    <a:lstStyle/>
                    <a:p>
                      <a:r>
                        <a:rPr lang="en-US" sz="1400" dirty="0"/>
                        <a:t>Best fit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Basic needs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2"/>
                          </a:solidFill>
                          <a:latin typeface="+mj-lt"/>
                        </a:rPr>
                        <a:t>Mid-market growth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Enterprise scale</a:t>
                      </a:r>
                    </a:p>
                    <a:p>
                      <a:pPr algn="ctr"/>
                      <a:endParaRPr lang="en-US" sz="1400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4641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594360" y="2066544"/>
            <a:ext cx="7726680" cy="3584448"/>
          </a:xfrm>
          <a:prstGeom prst="roundRect">
            <a:avLst>
              <a:gd name="adj" fmla="val 3061"/>
            </a:avLst>
          </a:prstGeom>
          <a:solidFill>
            <a:srgbClr val="FFFFFF"/>
          </a:solidFill>
          <a:ln w="13970">
            <a:solidFill>
              <a:schemeClr val="bg1">
                <a:lumMod val="85000"/>
              </a:schemeClr>
            </a:solidFill>
            <a:prstDash val="solid"/>
          </a:ln>
        </p:spPr>
        <p:txBody>
          <a:bodyPr lIns="274320" tIns="18288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Roboto" pitchFamily="34" charset="-122"/>
                <a:cs typeface="Roboto" pitchFamily="34" charset="-120"/>
              </a:rPr>
              <a:t>Revenue by customer segment (USD millions)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7" name="Chart 0"/>
          <p:cNvGraphicFramePr/>
          <p:nvPr>
            <p:extLst>
              <p:ext uri="{D42A27DB-BD31-4B8C-83A1-F6EECF244321}">
                <p14:modId xmlns:p14="http://schemas.microsoft.com/office/powerpoint/2010/main" val="2982126329"/>
              </p:ext>
            </p:extLst>
          </p:nvPr>
        </p:nvGraphicFramePr>
        <p:xfrm>
          <a:off x="868680" y="2670048"/>
          <a:ext cx="7150608" cy="2487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8556290" y="2066544"/>
            <a:ext cx="3056590" cy="3584448"/>
          </a:xfrm>
          <a:prstGeom prst="roundRect">
            <a:avLst>
              <a:gd name="adj" fmla="val 3692"/>
            </a:avLst>
          </a:prstGeom>
          <a:solidFill>
            <a:schemeClr val="accent1"/>
          </a:solidFill>
          <a:ln w="13970">
            <a:noFill/>
            <a:prstDash val="solid"/>
          </a:ln>
        </p:spPr>
        <p:txBody>
          <a:bodyPr lIns="182880" tIns="45720" rIns="18288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D039D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+138%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Mid-market growth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2021–2024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What the audience should notice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F3033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DCE8F8"/>
                </a:solidFill>
                <a:effectLst/>
                <a:uLnTx/>
                <a:uFillTx/>
                <a:latin typeface="Roboto" pitchFamily="34" charset="0"/>
                <a:ea typeface="Roboto" pitchFamily="34" charset="-122"/>
                <a:cs typeface="Roboto" pitchFamily="34" charset="-120"/>
              </a:rPr>
              <a:t>Mid-market is now the largest segment in this illustrative dataset, while enterprise remains comparatively stable.</a:t>
            </a:r>
          </a:p>
        </p:txBody>
      </p:sp>
      <p:sp>
        <p:nvSpPr>
          <p:cNvPr id="11" name="Shape 8"/>
          <p:cNvSpPr/>
          <p:nvPr/>
        </p:nvSpPr>
        <p:spPr>
          <a:xfrm>
            <a:off x="8776576" y="3807229"/>
            <a:ext cx="2628486" cy="0"/>
          </a:xfrm>
          <a:prstGeom prst="line">
            <a:avLst/>
          </a:prstGeom>
          <a:noFill/>
          <a:ln w="15240">
            <a:solidFill>
              <a:schemeClr val="accent1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695950" y="6565900"/>
            <a:ext cx="800100" cy="300038"/>
          </a:xfr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50">
                <a:solidFill>
                  <a:srgbClr val="8A98AA"/>
                </a:solidFill>
                <a:latin typeface="Roboto"/>
                <a:ea typeface="Roboto"/>
                <a:cs typeface="Roboto"/>
              </a:defRPr>
            </a:lvl1pPr>
          </a:lstStyle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40AAAFAE-A4B4-5E5C-8F4F-E0B78C42CD6D}"/>
              </a:ext>
            </a:extLst>
          </p:cNvPr>
          <p:cNvSpPr/>
          <p:nvPr/>
        </p:nvSpPr>
        <p:spPr>
          <a:xfrm>
            <a:off x="594360" y="420624"/>
            <a:ext cx="2926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kern="0" spc="120" dirty="0">
                <a:solidFill>
                  <a:schemeClr val="tx2">
                    <a:lumMod val="60000"/>
                    <a:lumOff val="40000"/>
                  </a:schemeClr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REVENUE PERFORMANCE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BACD1C06-A95C-05BA-91C2-E17011024BE8}"/>
              </a:ext>
            </a:extLst>
          </p:cNvPr>
          <p:cNvSpPr/>
          <p:nvPr/>
        </p:nvSpPr>
        <p:spPr>
          <a:xfrm>
            <a:off x="594360" y="566928"/>
            <a:ext cx="110185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B2E55"/>
                </a:solidFill>
                <a:latin typeface="+mj-lt"/>
                <a:ea typeface="Roboto" pitchFamily="34" charset="-122"/>
                <a:cs typeface="Roboto" pitchFamily="34" charset="-120"/>
              </a:rPr>
              <a:t>Mid-market revenue grew 138% from 2021 to 2024.</a:t>
            </a:r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E62AB372-625E-DE81-769F-7955E8C91428}"/>
              </a:ext>
            </a:extLst>
          </p:cNvPr>
          <p:cNvSpPr/>
          <p:nvPr/>
        </p:nvSpPr>
        <p:spPr>
          <a:xfrm>
            <a:off x="594360" y="1200150"/>
            <a:ext cx="97612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Roboto" pitchFamily="34" charset="0"/>
                <a:ea typeface="Roboto" pitchFamily="34" charset="-122"/>
                <a:cs typeface="Roboto" pitchFamily="34" charset="-120"/>
              </a:rPr>
              <a:t>Highlight the series that proves the headline. Keep the supporting series visible, but visually quieter.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xtended Frames">
      <a:dk1>
        <a:srgbClr val="2F3033"/>
      </a:dk1>
      <a:lt1>
        <a:sysClr val="window" lastClr="FFFFFF"/>
      </a:lt1>
      <a:dk2>
        <a:srgbClr val="024AD8"/>
      </a:dk2>
      <a:lt2>
        <a:srgbClr val="FFFFFF"/>
      </a:lt2>
      <a:accent1>
        <a:srgbClr val="01256C"/>
      </a:accent1>
      <a:accent2>
        <a:srgbClr val="C5D8FE"/>
      </a:accent2>
      <a:accent3>
        <a:srgbClr val="FD039D"/>
      </a:accent3>
      <a:accent4>
        <a:srgbClr val="FFFFFF"/>
      </a:accent4>
      <a:accent5>
        <a:srgbClr val="2F3033"/>
      </a:accent5>
      <a:accent6>
        <a:srgbClr val="D9D9D9"/>
      </a:accent6>
      <a:hlink>
        <a:srgbClr val="024AD8"/>
      </a:hlink>
      <a:folHlink>
        <a:srgbClr val="C5D8FE"/>
      </a:folHlink>
    </a:clrScheme>
    <a:fontScheme name="Extended Frames">
      <a:majorFont>
        <a:latin typeface="Roboto Medium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262</Words>
  <Application>Microsoft Office PowerPoint</Application>
  <PresentationFormat>Widescreen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Roboto</vt:lpstr>
      <vt:lpstr>Roboto Medium</vt:lpstr>
      <vt:lpstr>Office Theme</vt:lpstr>
      <vt:lpstr>PowerPoint Presentation</vt:lpstr>
      <vt:lpstr>PowerPoint Presentation</vt:lpstr>
      <vt:lpstr>PowerPoint Presentation</vt:lpstr>
    </vt:vector>
  </TitlesOfParts>
  <Company>Extended Frames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Editable Minimalist B2B PowerPoint Examples</dc:title>
  <dc:subject>Editable Minimalist B2B PowerPoint Examples</dc:subject>
  <dc:creator>Extended Frames</dc:creator>
  <cp:lastModifiedBy>Julbenson Hujon</cp:lastModifiedBy>
  <cp:revision>20</cp:revision>
  <dcterms:created xsi:type="dcterms:W3CDTF">2026-10-20T14:20:04Z</dcterms:created>
  <dcterms:modified xsi:type="dcterms:W3CDTF">2026-10-20T15:00:16Z</dcterms:modified>
</cp:coreProperties>
</file>