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132" y="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move the slide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dt" idx="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ftr" idx="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2" name="PlaceHolder 6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7F4EC113-AE70-4066-BCD4-E03EE023684C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FFAA6C8-518C-4E91-8CA2-73DFB67E9E3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3F11996-215A-4E91-BFD1-FBAEFCD3027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964EADF-C496-4B11-9161-9387F3A739C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32C092D-9D45-4993-B46A-DA8DBA6F3A7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803F2AA0-82F2-04B2-1146-D9D7334D80DA}"/>
              </a:ext>
            </a:extLst>
          </p:cNvPr>
          <p:cNvSpPr/>
          <p:nvPr userDrawn="1"/>
        </p:nvSpPr>
        <p:spPr>
          <a:xfrm>
            <a:off x="502920" y="6473880"/>
            <a:ext cx="11173680" cy="36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6F38AF1F-842B-4F13-17B5-FDFCBE22ED9F}"/>
              </a:ext>
            </a:extLst>
          </p:cNvPr>
          <p:cNvSpPr/>
          <p:nvPr userDrawn="1"/>
        </p:nvSpPr>
        <p:spPr>
          <a:xfrm>
            <a:off x="530280" y="6510600"/>
            <a:ext cx="425160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l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20" b="0" u="none" strike="noStrike" dirty="0">
                <a:solidFill>
                  <a:schemeClr val="bg1">
                    <a:lumMod val="50000"/>
                  </a:schemeClr>
                </a:solidFill>
                <a:effectLst/>
                <a:uFillTx/>
                <a:latin typeface="+mn-lt"/>
                <a:ea typeface="arial"/>
              </a:rPr>
              <a:t>Editable PowerPoint Org Chart Examples</a:t>
            </a:r>
            <a:endParaRPr lang="en-US" sz="720" b="0" u="none" strike="noStrike" dirty="0">
              <a:solidFill>
                <a:schemeClr val="bg1">
                  <a:lumMod val="50000"/>
                </a:schemeClr>
              </a:solidFill>
              <a:effectLst/>
              <a:uFillTx/>
              <a:latin typeface="+mn-lt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7602BD51-73B5-29D1-7817-3AC2CD79D7AC}"/>
              </a:ext>
            </a:extLst>
          </p:cNvPr>
          <p:cNvSpPr/>
          <p:nvPr userDrawn="1"/>
        </p:nvSpPr>
        <p:spPr>
          <a:xfrm>
            <a:off x="5044620" y="6510600"/>
            <a:ext cx="210276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20" b="0" u="none" strike="noStrike" dirty="0">
                <a:solidFill>
                  <a:schemeClr val="bg1">
                    <a:lumMod val="50000"/>
                  </a:schemeClr>
                </a:solidFill>
                <a:effectLst/>
                <a:uFillTx/>
                <a:latin typeface="+mn-lt"/>
                <a:ea typeface="arial"/>
              </a:rPr>
              <a:t>extendedframes.com</a:t>
            </a:r>
            <a:endParaRPr lang="en-US" sz="720" b="0" u="none" strike="noStrike" dirty="0">
              <a:solidFill>
                <a:schemeClr val="bg1">
                  <a:lumMod val="50000"/>
                </a:schemeClr>
              </a:solidFill>
              <a:effectLst/>
              <a:uFillTx/>
              <a:latin typeface="+mn-lt"/>
            </a:endParaRPr>
          </a:p>
        </p:txBody>
      </p:sp>
      <p:sp>
        <p:nvSpPr>
          <p:cNvPr id="7" name="PlaceHolder 1">
            <a:extLst>
              <a:ext uri="{FF2B5EF4-FFF2-40B4-BE49-F238E27FC236}">
                <a16:creationId xmlns:a16="http://schemas.microsoft.com/office/drawing/2014/main" id="{75F62050-1B49-B440-63DA-E0791C548989}"/>
              </a:ext>
            </a:extLst>
          </p:cNvPr>
          <p:cNvSpPr>
            <a:spLocks noGrp="1"/>
          </p:cNvSpPr>
          <p:nvPr>
            <p:ph type="sldNum" idx="1"/>
          </p:nvPr>
        </p:nvSpPr>
        <p:spPr>
          <a:xfrm>
            <a:off x="5696220" y="667280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720" b="0" u="none" strike="noStrike">
                <a:solidFill>
                  <a:schemeClr val="bg1">
                    <a:lumMod val="50000"/>
                  </a:schemeClr>
                </a:solidFill>
                <a:effectLst/>
                <a:uFillTx/>
                <a:latin typeface="+mn-lt"/>
                <a:ea typeface="arial"/>
              </a:defRPr>
            </a:lvl1pPr>
          </a:lstStyle>
          <a:p>
            <a:fld id="{272C469D-6E8E-4993-A5AF-CC6027B53637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15083E-EE11-D1D4-6B4B-10FB60F5C9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095" y="6541595"/>
            <a:ext cx="663089" cy="14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F_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/>
          <p:cNvSpPr/>
          <p:nvPr/>
        </p:nvSpPr>
        <p:spPr>
          <a:xfrm>
            <a:off x="502920" y="6473880"/>
            <a:ext cx="11173680" cy="36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Text 2"/>
          <p:cNvSpPr/>
          <p:nvPr/>
        </p:nvSpPr>
        <p:spPr>
          <a:xfrm>
            <a:off x="530280" y="6510600"/>
            <a:ext cx="425160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l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20" b="0" u="none" strike="noStrike" dirty="0">
                <a:solidFill>
                  <a:schemeClr val="bg1">
                    <a:lumMod val="50000"/>
                  </a:schemeClr>
                </a:solidFill>
                <a:effectLst/>
                <a:uFillTx/>
                <a:latin typeface="+mn-lt"/>
                <a:ea typeface="arial"/>
              </a:rPr>
              <a:t>Editable PowerPoint Org Chart Examples</a:t>
            </a:r>
            <a:endParaRPr lang="en-US" sz="720" b="0" u="none" strike="noStrike" dirty="0">
              <a:solidFill>
                <a:schemeClr val="bg1">
                  <a:lumMod val="50000"/>
                </a:schemeClr>
              </a:solidFill>
              <a:effectLst/>
              <a:uFillTx/>
              <a:latin typeface="+mn-lt"/>
            </a:endParaRPr>
          </a:p>
        </p:txBody>
      </p:sp>
      <p:sp>
        <p:nvSpPr>
          <p:cNvPr id="3" name="Text 3"/>
          <p:cNvSpPr/>
          <p:nvPr/>
        </p:nvSpPr>
        <p:spPr>
          <a:xfrm>
            <a:off x="5044620" y="6510600"/>
            <a:ext cx="210276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20" b="0" u="none" strike="noStrike" dirty="0">
                <a:solidFill>
                  <a:schemeClr val="bg1">
                    <a:lumMod val="65000"/>
                  </a:schemeClr>
                </a:solidFill>
                <a:effectLst/>
                <a:uFillTx/>
                <a:latin typeface="+mn-lt"/>
                <a:ea typeface="arial"/>
              </a:rPr>
              <a:t>extendedframes.com</a:t>
            </a:r>
            <a:endParaRPr lang="en-US" sz="720" b="0" u="none" strike="noStrike" dirty="0">
              <a:solidFill>
                <a:schemeClr val="bg1">
                  <a:lumMod val="65000"/>
                </a:schemeClr>
              </a:solidFill>
              <a:effectLst/>
              <a:uFillTx/>
              <a:latin typeface="+mn-lt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sldNum" idx="1"/>
          </p:nvPr>
        </p:nvSpPr>
        <p:spPr>
          <a:xfrm>
            <a:off x="5696220" y="667280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720" b="0" u="none" strike="noStrike">
                <a:solidFill>
                  <a:schemeClr val="bg1">
                    <a:lumMod val="50000"/>
                  </a:schemeClr>
                </a:solidFill>
                <a:effectLst/>
                <a:uFillTx/>
                <a:latin typeface="+mn-lt"/>
                <a:ea typeface="arial"/>
              </a:defRPr>
            </a:lvl1pPr>
          </a:lstStyle>
          <a:p>
            <a:fld id="{272C469D-6E8E-4993-A5AF-CC6027B53637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5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810702-EF0D-4D99-A846-7C35D5DC1E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095" y="6541595"/>
            <a:ext cx="663089" cy="1458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5384BD-543F-5D11-DA73-14C1E1E64E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ummi.ai/photo/professional-portrait-of-a-man-uf8ka" TargetMode="External"/><Relationship Id="rId13" Type="http://schemas.openxmlformats.org/officeDocument/2006/relationships/hyperlink" Target="https://www.pexels.com/search/professional%20man%20portrait/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xfuel.com/en/free-photo-epvkl" TargetMode="External"/><Relationship Id="rId11" Type="http://schemas.openxmlformats.org/officeDocument/2006/relationships/image" Target="../media/image8.jpeg"/><Relationship Id="rId5" Type="http://schemas.openxmlformats.org/officeDocument/2006/relationships/image" Target="../media/image5.jpg"/><Relationship Id="rId15" Type="http://schemas.openxmlformats.org/officeDocument/2006/relationships/hyperlink" Target="https://www.vecteezy.com/png/24558261-business-woman-isolated-illustration-ai-generative" TargetMode="External"/><Relationship Id="rId10" Type="http://schemas.openxmlformats.org/officeDocument/2006/relationships/hyperlink" Target="https://docs.cholonautas.edu.pe/en/women-with-beautiful-legs-beautiful-old-woman-beautiful-women.html" TargetMode="External"/><Relationship Id="rId4" Type="http://schemas.openxmlformats.org/officeDocument/2006/relationships/image" Target="../media/image4.jpeg"/><Relationship Id="rId9" Type="http://schemas.openxmlformats.org/officeDocument/2006/relationships/image" Target="../media/image7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0"/>
          <p:cNvSpPr/>
          <p:nvPr/>
        </p:nvSpPr>
        <p:spPr>
          <a:xfrm>
            <a:off x="594360" y="393120"/>
            <a:ext cx="2925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u="none" strike="noStrike" spc="111" dirty="0">
                <a:solidFill>
                  <a:srgbClr val="2F6FED"/>
                </a:solidFill>
                <a:effectLst/>
                <a:uFillTx/>
                <a:ea typeface="arial"/>
              </a:rPr>
              <a:t>01  •  QUICK START</a:t>
            </a:r>
            <a:endParaRPr lang="en-US" sz="850" u="none" strike="noStrike" dirty="0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4" name="Text 1"/>
          <p:cNvSpPr/>
          <p:nvPr/>
        </p:nvSpPr>
        <p:spPr>
          <a:xfrm>
            <a:off x="594360" y="694800"/>
            <a:ext cx="813780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u="none" strike="noStrike" dirty="0">
                <a:solidFill>
                  <a:schemeClr val="accent1"/>
                </a:solidFill>
                <a:effectLst/>
                <a:uFillTx/>
                <a:latin typeface="+mj-lt"/>
                <a:ea typeface="arial"/>
              </a:rPr>
              <a:t>Basic SmartArt-style org chart</a:t>
            </a:r>
            <a:endParaRPr lang="en-US" sz="2400" u="none" strike="noStrike" dirty="0">
              <a:solidFill>
                <a:schemeClr val="accent1"/>
              </a:solidFill>
              <a:effectLst/>
              <a:uFillTx/>
              <a:latin typeface="+mj-lt"/>
            </a:endParaRPr>
          </a:p>
        </p:txBody>
      </p:sp>
      <p:sp>
        <p:nvSpPr>
          <p:cNvPr id="15" name="Text 2"/>
          <p:cNvSpPr/>
          <p:nvPr/>
        </p:nvSpPr>
        <p:spPr>
          <a:xfrm>
            <a:off x="594360" y="1108080"/>
            <a:ext cx="877788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effectLst/>
                <a:uFillTx/>
                <a:ea typeface="arial"/>
              </a:rPr>
              <a:t>A clean hierarchy recreated with native PowerPoint shapes so every box, line, name, and role can be edited.</a:t>
            </a:r>
            <a:endParaRPr lang="en-US" sz="1200" b="0" u="none" strike="noStrike" dirty="0">
              <a:effectLst/>
              <a:uFillTx/>
            </a:endParaRPr>
          </a:p>
        </p:txBody>
      </p:sp>
      <p:sp>
        <p:nvSpPr>
          <p:cNvPr id="16" name="Shape 3"/>
          <p:cNvSpPr/>
          <p:nvPr/>
        </p:nvSpPr>
        <p:spPr>
          <a:xfrm>
            <a:off x="9948600" y="484560"/>
            <a:ext cx="1691280" cy="310680"/>
          </a:xfrm>
          <a:prstGeom prst="roundRect">
            <a:avLst>
              <a:gd name="adj" fmla="val 23529"/>
            </a:avLst>
          </a:prstGeom>
          <a:solidFill>
            <a:srgbClr val="EAF2FF"/>
          </a:solidFill>
          <a:ln w="12700">
            <a:solidFill>
              <a:srgbClr val="EAF2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US" sz="800" b="1" u="none" strike="noStrike" spc="60">
                <a:solidFill>
                  <a:srgbClr val="2F6FED"/>
                </a:solidFill>
                <a:effectLst/>
                <a:uFillTx/>
                <a:ea typeface="arial"/>
              </a:rPr>
              <a:t>ALL ELEMENTS EDITABLE</a:t>
            </a:r>
            <a:endParaRPr lang="en-US" sz="800" b="1" u="none" strike="noStrike" dirty="0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3" name="Shape 10"/>
          <p:cNvSpPr/>
          <p:nvPr/>
        </p:nvSpPr>
        <p:spPr>
          <a:xfrm>
            <a:off x="3749040" y="1828800"/>
            <a:ext cx="2148480" cy="639720"/>
          </a:xfrm>
          <a:prstGeom prst="roundRect">
            <a:avLst>
              <a:gd name="adj" fmla="val 11429"/>
            </a:avLst>
          </a:prstGeom>
          <a:solidFill>
            <a:schemeClr val="tx2"/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arial"/>
                <a:cs typeface="+mn-cs"/>
              </a:rPr>
              <a:t>Chief Executive Officer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LnTx/>
                <a:uFillTx/>
                <a:ea typeface="arial"/>
                <a:cs typeface="+mn-cs"/>
              </a:rPr>
              <a:t>Alex Carter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Shape 13"/>
          <p:cNvSpPr/>
          <p:nvPr/>
        </p:nvSpPr>
        <p:spPr>
          <a:xfrm>
            <a:off x="960120" y="2907720"/>
            <a:ext cx="1828440" cy="621360"/>
          </a:xfrm>
          <a:prstGeom prst="roundRect">
            <a:avLst>
              <a:gd name="adj" fmla="val 11765"/>
            </a:avLst>
          </a:prstGeom>
          <a:solidFill>
            <a:schemeClr val="tx2">
              <a:lumMod val="60000"/>
              <a:lumOff val="4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arial"/>
                <a:cs typeface="+mn-cs"/>
              </a:rPr>
              <a:t>Marketing Director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Jordan Lee</a:t>
            </a:r>
          </a:p>
        </p:txBody>
      </p:sp>
      <p:sp>
        <p:nvSpPr>
          <p:cNvPr id="29" name="Shape 16"/>
          <p:cNvSpPr/>
          <p:nvPr/>
        </p:nvSpPr>
        <p:spPr>
          <a:xfrm>
            <a:off x="3913560" y="2907720"/>
            <a:ext cx="1828440" cy="621360"/>
          </a:xfrm>
          <a:prstGeom prst="roundRect">
            <a:avLst>
              <a:gd name="adj" fmla="val 11765"/>
            </a:avLst>
          </a:prstGeom>
          <a:solidFill>
            <a:schemeClr val="tx2">
              <a:lumMod val="60000"/>
              <a:lumOff val="4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arial"/>
                <a:cs typeface="+mn-cs"/>
              </a:rPr>
              <a:t>Sales Director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Taylor Kim</a:t>
            </a:r>
          </a:p>
        </p:txBody>
      </p:sp>
      <p:sp>
        <p:nvSpPr>
          <p:cNvPr id="32" name="Shape 19"/>
          <p:cNvSpPr/>
          <p:nvPr/>
        </p:nvSpPr>
        <p:spPr>
          <a:xfrm>
            <a:off x="6867000" y="2907720"/>
            <a:ext cx="1828440" cy="621360"/>
          </a:xfrm>
          <a:prstGeom prst="roundRect">
            <a:avLst>
              <a:gd name="adj" fmla="val 11765"/>
            </a:avLst>
          </a:prstGeom>
          <a:solidFill>
            <a:schemeClr val="tx2">
              <a:lumMod val="60000"/>
              <a:lumOff val="4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arial"/>
                <a:cs typeface="+mn-cs"/>
              </a:rPr>
              <a:t>Operations Director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Morgan Patel</a:t>
            </a:r>
          </a:p>
        </p:txBody>
      </p:sp>
      <p:sp>
        <p:nvSpPr>
          <p:cNvPr id="39" name="Shape 26"/>
          <p:cNvSpPr/>
          <p:nvPr/>
        </p:nvSpPr>
        <p:spPr>
          <a:xfrm>
            <a:off x="665883" y="4224600"/>
            <a:ext cx="1197226" cy="594000"/>
          </a:xfrm>
          <a:prstGeom prst="roundRect">
            <a:avLst>
              <a:gd name="adj" fmla="val 12308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arial"/>
                <a:cs typeface="+mn-cs"/>
              </a:rPr>
              <a:t>Content Lead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ea typeface="arial"/>
                <a:cs typeface="+mn-cs"/>
              </a:rPr>
              <a:t>Casey Brown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2" name="Shape 29"/>
          <p:cNvSpPr/>
          <p:nvPr/>
        </p:nvSpPr>
        <p:spPr>
          <a:xfrm>
            <a:off x="1949651" y="4224600"/>
            <a:ext cx="1197226" cy="594000"/>
          </a:xfrm>
          <a:prstGeom prst="roundRect">
            <a:avLst>
              <a:gd name="adj" fmla="val 12308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tabLst>
                <a:tab pos="0" algn="l"/>
              </a:tabLst>
              <a:defRPr/>
            </a:pPr>
            <a:r>
              <a:rPr lang="en-US" sz="1000" b="1" dirty="0">
                <a:solidFill>
                  <a:schemeClr val="tx2"/>
                </a:solidFill>
              </a:rPr>
              <a:t>Brand Lead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Riley Adams</a:t>
            </a:r>
          </a:p>
        </p:txBody>
      </p:sp>
      <p:sp>
        <p:nvSpPr>
          <p:cNvPr id="49" name="Shape 36"/>
          <p:cNvSpPr/>
          <p:nvPr/>
        </p:nvSpPr>
        <p:spPr>
          <a:xfrm>
            <a:off x="3619323" y="4224600"/>
            <a:ext cx="1197226" cy="594000"/>
          </a:xfrm>
          <a:prstGeom prst="roundRect">
            <a:avLst>
              <a:gd name="adj" fmla="val 12308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tabLst>
                <a:tab pos="0" algn="l"/>
              </a:tabLst>
              <a:defRPr/>
            </a:pPr>
            <a:r>
              <a:rPr lang="en-US" sz="1000" b="1" dirty="0">
                <a:solidFill>
                  <a:schemeClr val="tx2"/>
                </a:solidFill>
              </a:rPr>
              <a:t>Domestic Lead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Jamie Park</a:t>
            </a:r>
          </a:p>
        </p:txBody>
      </p:sp>
      <p:sp>
        <p:nvSpPr>
          <p:cNvPr id="52" name="Shape 39"/>
          <p:cNvSpPr/>
          <p:nvPr/>
        </p:nvSpPr>
        <p:spPr>
          <a:xfrm>
            <a:off x="4903091" y="4224600"/>
            <a:ext cx="1197226" cy="594000"/>
          </a:xfrm>
          <a:prstGeom prst="roundRect">
            <a:avLst>
              <a:gd name="adj" fmla="val 12308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tabLst>
                <a:tab pos="0" algn="l"/>
              </a:tabLst>
              <a:defRPr/>
            </a:pPr>
            <a:r>
              <a:rPr lang="en-US" sz="1000" b="1" dirty="0">
                <a:solidFill>
                  <a:schemeClr val="tx2"/>
                </a:solidFill>
              </a:rPr>
              <a:t>Channel Lead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Avery Chen</a:t>
            </a:r>
          </a:p>
        </p:txBody>
      </p:sp>
      <p:sp>
        <p:nvSpPr>
          <p:cNvPr id="59" name="Shape 46"/>
          <p:cNvSpPr/>
          <p:nvPr/>
        </p:nvSpPr>
        <p:spPr>
          <a:xfrm>
            <a:off x="6572763" y="4224600"/>
            <a:ext cx="1197226" cy="594000"/>
          </a:xfrm>
          <a:prstGeom prst="roundRect">
            <a:avLst>
              <a:gd name="adj" fmla="val 12308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tabLst>
                <a:tab pos="0" algn="l"/>
              </a:tabLst>
              <a:defRPr/>
            </a:pPr>
            <a:r>
              <a:rPr lang="en-US" sz="1000" b="1" dirty="0">
                <a:solidFill>
                  <a:schemeClr val="tx2"/>
                </a:solidFill>
              </a:rPr>
              <a:t>People Lead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Quinn Davis</a:t>
            </a:r>
          </a:p>
        </p:txBody>
      </p:sp>
      <p:sp>
        <p:nvSpPr>
          <p:cNvPr id="62" name="Shape 49"/>
          <p:cNvSpPr/>
          <p:nvPr/>
        </p:nvSpPr>
        <p:spPr>
          <a:xfrm>
            <a:off x="7856531" y="4224600"/>
            <a:ext cx="1197226" cy="594000"/>
          </a:xfrm>
          <a:prstGeom prst="roundRect">
            <a:avLst>
              <a:gd name="adj" fmla="val 12308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tabLst>
                <a:tab pos="0" algn="l"/>
              </a:tabLst>
              <a:defRPr/>
            </a:pPr>
            <a:r>
              <a:rPr lang="en-US" sz="1000" b="1" dirty="0">
                <a:solidFill>
                  <a:schemeClr val="tx2"/>
                </a:solidFill>
              </a:rPr>
              <a:t>Process Lead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Reese Taylor</a:t>
            </a:r>
          </a:p>
        </p:txBody>
      </p:sp>
      <p:sp>
        <p:nvSpPr>
          <p:cNvPr id="65" name="Shape 52"/>
          <p:cNvSpPr/>
          <p:nvPr/>
        </p:nvSpPr>
        <p:spPr>
          <a:xfrm>
            <a:off x="9198540" y="1856160"/>
            <a:ext cx="2349900" cy="2925720"/>
          </a:xfrm>
          <a:prstGeom prst="roundRect">
            <a:avLst>
              <a:gd name="adj" fmla="val 3361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F3F7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+mn-cs"/>
              </a:rPr>
              <a:t>Best for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Simple reporting structures</a:t>
            </a:r>
          </a:p>
          <a:p>
            <a:pPr marL="171450" marR="0" lvl="0" indent="-171450" algn="l" defTabSz="914400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Fast first drafts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Internal or onboarding decks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Teams that change occasionally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76" name="Shape 63"/>
          <p:cNvSpPr/>
          <p:nvPr/>
        </p:nvSpPr>
        <p:spPr>
          <a:xfrm>
            <a:off x="9198540" y="4882500"/>
            <a:ext cx="529920" cy="29232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 w="9525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US" sz="800" b="1" u="none" strike="noStrike" dirty="0">
                <a:solidFill>
                  <a:schemeClr val="bg1"/>
                </a:solidFill>
                <a:effectLst/>
                <a:uFillTx/>
                <a:ea typeface="arial"/>
              </a:rPr>
              <a:t>TIP</a:t>
            </a:r>
            <a:endParaRPr lang="en-US" sz="800" b="0" u="none" strike="noStrike" dirty="0">
              <a:solidFill>
                <a:schemeClr val="bg1"/>
              </a:solidFill>
              <a:effectLst/>
              <a:uFillTx/>
            </a:endParaRPr>
          </a:p>
        </p:txBody>
      </p:sp>
      <p:sp>
        <p:nvSpPr>
          <p:cNvPr id="78" name="Text 65"/>
          <p:cNvSpPr/>
          <p:nvPr/>
        </p:nvSpPr>
        <p:spPr>
          <a:xfrm>
            <a:off x="9817100" y="4781880"/>
            <a:ext cx="1712980" cy="49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20" b="0" u="none" strike="noStrike" dirty="0">
                <a:effectLst/>
                <a:uFillTx/>
                <a:ea typeface="arial"/>
              </a:rPr>
              <a:t>Duplicate a card, edit the text, then reconnect it to extend the hierarchy.</a:t>
            </a:r>
            <a:endParaRPr lang="en-US" sz="820" b="0" u="none" strike="noStrike" dirty="0">
              <a:effectLst/>
              <a:uFillTx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sldNum" idx="1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720" b="0" u="none" strike="noStrike">
                <a:solidFill>
                  <a:srgbClr val="7A879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fld id="{C78B7760-F745-4E7F-986D-B425D025E382}" type="slidenum">
              <a:rPr lang="en-US"/>
              <a:pPr/>
              <a:t>1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B63D67-F0DD-D971-F85E-CC4FB0B41FFA}"/>
              </a:ext>
            </a:extLst>
          </p:cNvPr>
          <p:cNvCxnSpPr>
            <a:cxnSpLocks/>
            <a:stCxn id="23" idx="2"/>
            <a:endCxn id="29" idx="0"/>
          </p:cNvCxnSpPr>
          <p:nvPr/>
        </p:nvCxnSpPr>
        <p:spPr>
          <a:xfrm>
            <a:off x="4823280" y="2468520"/>
            <a:ext cx="4500" cy="439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B2A12889-63B5-DFF7-77D3-2C415180AD1A}"/>
              </a:ext>
            </a:extLst>
          </p:cNvPr>
          <p:cNvCxnSpPr>
            <a:cxnSpLocks/>
            <a:stCxn id="23" idx="2"/>
            <a:endCxn id="26" idx="0"/>
          </p:cNvCxnSpPr>
          <p:nvPr/>
        </p:nvCxnSpPr>
        <p:spPr>
          <a:xfrm rot="5400000">
            <a:off x="3129210" y="1213650"/>
            <a:ext cx="439200" cy="2948940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BD51D0AD-9C7E-EB43-6C76-AA1F992FB287}"/>
              </a:ext>
            </a:extLst>
          </p:cNvPr>
          <p:cNvCxnSpPr>
            <a:cxnSpLocks/>
            <a:stCxn id="23" idx="2"/>
            <a:endCxn id="32" idx="0"/>
          </p:cNvCxnSpPr>
          <p:nvPr/>
        </p:nvCxnSpPr>
        <p:spPr>
          <a:xfrm rot="16200000" flipH="1">
            <a:off x="6082650" y="1209150"/>
            <a:ext cx="439200" cy="2957940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8F82D132-EB7E-C835-CD63-2872E64A2F40}"/>
              </a:ext>
            </a:extLst>
          </p:cNvPr>
          <p:cNvCxnSpPr>
            <a:cxnSpLocks/>
            <a:stCxn id="26" idx="2"/>
            <a:endCxn id="39" idx="0"/>
          </p:cNvCxnSpPr>
          <p:nvPr/>
        </p:nvCxnSpPr>
        <p:spPr>
          <a:xfrm rot="5400000">
            <a:off x="1221658" y="3571918"/>
            <a:ext cx="695520" cy="609844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or: Elbow 88">
            <a:extLst>
              <a:ext uri="{FF2B5EF4-FFF2-40B4-BE49-F238E27FC236}">
                <a16:creationId xmlns:a16="http://schemas.microsoft.com/office/drawing/2014/main" id="{9879B15A-63AD-C536-1E02-BAA2E1024230}"/>
              </a:ext>
            </a:extLst>
          </p:cNvPr>
          <p:cNvCxnSpPr>
            <a:cxnSpLocks/>
            <a:stCxn id="26" idx="2"/>
            <a:endCxn id="42" idx="0"/>
          </p:cNvCxnSpPr>
          <p:nvPr/>
        </p:nvCxnSpPr>
        <p:spPr>
          <a:xfrm rot="16200000" flipH="1">
            <a:off x="1863542" y="3539878"/>
            <a:ext cx="695520" cy="673924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2A7BD37E-ABD1-24A7-70C0-FA181C047180}"/>
              </a:ext>
            </a:extLst>
          </p:cNvPr>
          <p:cNvCxnSpPr>
            <a:cxnSpLocks/>
            <a:stCxn id="29" idx="2"/>
            <a:endCxn id="49" idx="0"/>
          </p:cNvCxnSpPr>
          <p:nvPr/>
        </p:nvCxnSpPr>
        <p:spPr>
          <a:xfrm rot="5400000">
            <a:off x="4175098" y="3571918"/>
            <a:ext cx="695520" cy="609844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0408597D-7819-45D0-1631-3C4AE9ACE31F}"/>
              </a:ext>
            </a:extLst>
          </p:cNvPr>
          <p:cNvCxnSpPr>
            <a:cxnSpLocks/>
            <a:stCxn id="29" idx="2"/>
            <a:endCxn id="52" idx="0"/>
          </p:cNvCxnSpPr>
          <p:nvPr/>
        </p:nvCxnSpPr>
        <p:spPr>
          <a:xfrm rot="16200000" flipH="1">
            <a:off x="4816982" y="3539878"/>
            <a:ext cx="695520" cy="673924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B31AECD5-B0D6-1E23-F4FC-FEE0F74B34EC}"/>
              </a:ext>
            </a:extLst>
          </p:cNvPr>
          <p:cNvCxnSpPr>
            <a:cxnSpLocks/>
            <a:stCxn id="32" idx="2"/>
            <a:endCxn id="59" idx="0"/>
          </p:cNvCxnSpPr>
          <p:nvPr/>
        </p:nvCxnSpPr>
        <p:spPr>
          <a:xfrm rot="5400000">
            <a:off x="7128538" y="3571918"/>
            <a:ext cx="695520" cy="609844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: Elbow 100">
            <a:extLst>
              <a:ext uri="{FF2B5EF4-FFF2-40B4-BE49-F238E27FC236}">
                <a16:creationId xmlns:a16="http://schemas.microsoft.com/office/drawing/2014/main" id="{708EF18B-EF9C-BD7C-2C39-6F8883E26851}"/>
              </a:ext>
            </a:extLst>
          </p:cNvPr>
          <p:cNvCxnSpPr>
            <a:cxnSpLocks/>
            <a:stCxn id="32" idx="2"/>
            <a:endCxn id="62" idx="0"/>
          </p:cNvCxnSpPr>
          <p:nvPr/>
        </p:nvCxnSpPr>
        <p:spPr>
          <a:xfrm rot="16200000" flipH="1">
            <a:off x="7770422" y="3539878"/>
            <a:ext cx="695520" cy="673924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 1"/>
          <p:cNvSpPr/>
          <p:nvPr/>
        </p:nvSpPr>
        <p:spPr>
          <a:xfrm>
            <a:off x="594360" y="694800"/>
            <a:ext cx="813780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u="none" strike="noStrike" dirty="0">
                <a:solidFill>
                  <a:schemeClr val="accent1"/>
                </a:solidFill>
                <a:effectLst/>
                <a:uFillTx/>
                <a:latin typeface="+mj-lt"/>
                <a:ea typeface="arial"/>
              </a:rPr>
              <a:t>Redesigned org chart for a real deck</a:t>
            </a:r>
            <a:endParaRPr lang="en-US" sz="2400" u="none" strike="noStrike" dirty="0">
              <a:solidFill>
                <a:schemeClr val="accent1"/>
              </a:solidFill>
              <a:effectLst/>
              <a:uFillTx/>
              <a:latin typeface="+mj-lt"/>
            </a:endParaRPr>
          </a:p>
        </p:txBody>
      </p:sp>
      <p:sp>
        <p:nvSpPr>
          <p:cNvPr id="85" name="Shape 5"/>
          <p:cNvSpPr/>
          <p:nvPr/>
        </p:nvSpPr>
        <p:spPr>
          <a:xfrm>
            <a:off x="685800" y="3035520"/>
            <a:ext cx="3364560" cy="2459520"/>
          </a:xfrm>
          <a:prstGeom prst="roundRect">
            <a:avLst>
              <a:gd name="adj" fmla="val 2909"/>
            </a:avLst>
          </a:prstGeom>
          <a:solidFill>
            <a:schemeClr val="tx2">
              <a:lumMod val="20000"/>
              <a:lumOff val="80000"/>
            </a:schemeClr>
          </a:solidFill>
          <a:ln w="635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arial"/>
                <a:cs typeface="+mn-cs"/>
              </a:rPr>
              <a:t>MARKETING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7" name="Shape 7"/>
          <p:cNvSpPr/>
          <p:nvPr/>
        </p:nvSpPr>
        <p:spPr>
          <a:xfrm>
            <a:off x="4416480" y="3035520"/>
            <a:ext cx="3364560" cy="2459520"/>
          </a:xfrm>
          <a:prstGeom prst="roundRect">
            <a:avLst>
              <a:gd name="adj" fmla="val 2909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arial"/>
                <a:cs typeface="+mn-cs"/>
              </a:rPr>
              <a:t>SALES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9" name="Shape 9"/>
          <p:cNvSpPr/>
          <p:nvPr/>
        </p:nvSpPr>
        <p:spPr>
          <a:xfrm>
            <a:off x="8147160" y="3035520"/>
            <a:ext cx="3364560" cy="2459520"/>
          </a:xfrm>
          <a:prstGeom prst="roundRect">
            <a:avLst>
              <a:gd name="adj" fmla="val 2909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arial"/>
                <a:cs typeface="+mn-cs"/>
              </a:rPr>
              <a:t>OPERATIONS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1" name="Shape 11"/>
          <p:cNvSpPr/>
          <p:nvPr/>
        </p:nvSpPr>
        <p:spPr>
          <a:xfrm>
            <a:off x="4316040" y="1828800"/>
            <a:ext cx="3565800" cy="840960"/>
          </a:xfrm>
          <a:prstGeom prst="roundRect">
            <a:avLst>
              <a:gd name="adj" fmla="val 8696"/>
            </a:avLst>
          </a:prstGeom>
          <a:solidFill>
            <a:schemeClr val="accent1"/>
          </a:solidFill>
          <a:ln w="12700">
            <a:noFill/>
            <a:round/>
          </a:ln>
          <a:effectLst>
            <a:outerShdw blurRad="15120" dist="50402" dir="2700000" algn="bl" rotWithShape="0">
              <a:srgbClr val="8292A4">
                <a:alpha val="14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31520" tIns="45000" rIns="90000" bIns="450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arial"/>
                <a:cs typeface="+mn-cs"/>
              </a:rPr>
              <a:t>Alex Carter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Roboto"/>
                <a:ea typeface="arial"/>
                <a:cs typeface="+mn-cs"/>
              </a:rPr>
              <a:t>Chief Executive Officer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CEF085B-E457-84D9-3550-9405A067FCCF}"/>
              </a:ext>
            </a:extLst>
          </p:cNvPr>
          <p:cNvGrpSpPr/>
          <p:nvPr/>
        </p:nvGrpSpPr>
        <p:grpSpPr>
          <a:xfrm>
            <a:off x="4452840" y="2011680"/>
            <a:ext cx="475200" cy="475200"/>
            <a:chOff x="4553640" y="2011680"/>
            <a:chExt cx="475200" cy="475200"/>
          </a:xfrm>
        </p:grpSpPr>
        <p:sp>
          <p:nvSpPr>
            <p:cNvPr id="92" name="Shape 12"/>
            <p:cNvSpPr/>
            <p:nvPr/>
          </p:nvSpPr>
          <p:spPr>
            <a:xfrm>
              <a:off x="4553640" y="2011680"/>
              <a:ext cx="475200" cy="4752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 dirty="0">
                <a:solidFill>
                  <a:srgbClr val="FFFFFF"/>
                </a:solidFill>
                <a:effectLst/>
                <a:uFillTx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A182526-E080-0ACD-8F8D-3CCF6A093E01}"/>
                </a:ext>
              </a:extLst>
            </p:cNvPr>
            <p:cNvSpPr/>
            <p:nvPr/>
          </p:nvSpPr>
          <p:spPr>
            <a:xfrm>
              <a:off x="4660740" y="2108160"/>
              <a:ext cx="261000" cy="282240"/>
            </a:xfrm>
            <a:custGeom>
              <a:avLst/>
              <a:gdLst>
                <a:gd name="csX0" fmla="*/ 130860 w 261000"/>
                <a:gd name="csY0" fmla="*/ 0 h 282240"/>
                <a:gd name="csX1" fmla="*/ 209160 w 261000"/>
                <a:gd name="csY1" fmla="*/ 78300 h 282240"/>
                <a:gd name="csX2" fmla="*/ 186227 w 261000"/>
                <a:gd name="csY2" fmla="*/ 133666 h 282240"/>
                <a:gd name="csX3" fmla="*/ 183715 w 261000"/>
                <a:gd name="csY3" fmla="*/ 135360 h 282240"/>
                <a:gd name="csX4" fmla="*/ 201774 w 261000"/>
                <a:gd name="csY4" fmla="*/ 135360 h 282240"/>
                <a:gd name="csX5" fmla="*/ 261000 w 261000"/>
                <a:gd name="csY5" fmla="*/ 194586 h 282240"/>
                <a:gd name="csX6" fmla="*/ 261000 w 261000"/>
                <a:gd name="csY6" fmla="*/ 223014 h 282240"/>
                <a:gd name="csX7" fmla="*/ 201774 w 261000"/>
                <a:gd name="csY7" fmla="*/ 282240 h 282240"/>
                <a:gd name="csX8" fmla="*/ 59226 w 261000"/>
                <a:gd name="csY8" fmla="*/ 282240 h 282240"/>
                <a:gd name="csX9" fmla="*/ 0 w 261000"/>
                <a:gd name="csY9" fmla="*/ 223014 h 282240"/>
                <a:gd name="csX10" fmla="*/ 0 w 261000"/>
                <a:gd name="csY10" fmla="*/ 194586 h 282240"/>
                <a:gd name="csX11" fmla="*/ 59226 w 261000"/>
                <a:gd name="csY11" fmla="*/ 135360 h 282240"/>
                <a:gd name="csX12" fmla="*/ 78006 w 261000"/>
                <a:gd name="csY12" fmla="*/ 135360 h 282240"/>
                <a:gd name="csX13" fmla="*/ 75494 w 261000"/>
                <a:gd name="csY13" fmla="*/ 133666 h 282240"/>
                <a:gd name="csX14" fmla="*/ 52560 w 261000"/>
                <a:gd name="csY14" fmla="*/ 78300 h 282240"/>
                <a:gd name="csX15" fmla="*/ 130860 w 261000"/>
                <a:gd name="csY15" fmla="*/ 0 h 2822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61000" h="282240">
                  <a:moveTo>
                    <a:pt x="130860" y="0"/>
                  </a:moveTo>
                  <a:cubicBezTo>
                    <a:pt x="174104" y="0"/>
                    <a:pt x="209160" y="35056"/>
                    <a:pt x="209160" y="78300"/>
                  </a:cubicBezTo>
                  <a:cubicBezTo>
                    <a:pt x="209160" y="99922"/>
                    <a:pt x="200396" y="119497"/>
                    <a:pt x="186227" y="133666"/>
                  </a:cubicBezTo>
                  <a:lnTo>
                    <a:pt x="183715" y="135360"/>
                  </a:lnTo>
                  <a:lnTo>
                    <a:pt x="201774" y="135360"/>
                  </a:lnTo>
                  <a:cubicBezTo>
                    <a:pt x="234484" y="135360"/>
                    <a:pt x="261000" y="161876"/>
                    <a:pt x="261000" y="194586"/>
                  </a:cubicBezTo>
                  <a:lnTo>
                    <a:pt x="261000" y="223014"/>
                  </a:lnTo>
                  <a:cubicBezTo>
                    <a:pt x="261000" y="255724"/>
                    <a:pt x="234484" y="282240"/>
                    <a:pt x="201774" y="282240"/>
                  </a:cubicBezTo>
                  <a:lnTo>
                    <a:pt x="59226" y="282240"/>
                  </a:lnTo>
                  <a:cubicBezTo>
                    <a:pt x="26516" y="282240"/>
                    <a:pt x="0" y="255724"/>
                    <a:pt x="0" y="223014"/>
                  </a:cubicBezTo>
                  <a:lnTo>
                    <a:pt x="0" y="194586"/>
                  </a:lnTo>
                  <a:cubicBezTo>
                    <a:pt x="0" y="161876"/>
                    <a:pt x="26516" y="135360"/>
                    <a:pt x="59226" y="135360"/>
                  </a:cubicBezTo>
                  <a:lnTo>
                    <a:pt x="78006" y="135360"/>
                  </a:lnTo>
                  <a:lnTo>
                    <a:pt x="75494" y="133666"/>
                  </a:lnTo>
                  <a:cubicBezTo>
                    <a:pt x="61324" y="119497"/>
                    <a:pt x="52560" y="99922"/>
                    <a:pt x="52560" y="78300"/>
                  </a:cubicBezTo>
                  <a:cubicBezTo>
                    <a:pt x="52560" y="35056"/>
                    <a:pt x="87616" y="0"/>
                    <a:pt x="13086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sp>
        <p:nvSpPr>
          <p:cNvPr id="97" name="Shape 17"/>
          <p:cNvSpPr/>
          <p:nvPr/>
        </p:nvSpPr>
        <p:spPr>
          <a:xfrm>
            <a:off x="6830640" y="2094120"/>
            <a:ext cx="776880" cy="292320"/>
          </a:xfrm>
          <a:prstGeom prst="roundRect">
            <a:avLst>
              <a:gd name="adj" fmla="val 25000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DCE8F6"/>
                </a:solidFill>
                <a:effectLst/>
                <a:uLnTx/>
                <a:uFillTx/>
                <a:latin typeface="Roboto"/>
                <a:ea typeface="arial"/>
                <a:cs typeface="+mn-cs"/>
              </a:rPr>
              <a:t>EXECUTIVE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04" name="Shape 24"/>
          <p:cNvSpPr/>
          <p:nvPr/>
        </p:nvSpPr>
        <p:spPr>
          <a:xfrm>
            <a:off x="1124640" y="3456360"/>
            <a:ext cx="2505240" cy="749520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2700">
            <a:noFill/>
            <a:round/>
          </a:ln>
          <a:effectLst>
            <a:outerShdw blurRad="12600" dist="50402" dir="2700000" algn="bl" rotWithShape="0">
              <a:srgbClr val="8796A5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31520" tIns="45000" rIns="90000" bIns="450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Jordan Lee</a:t>
            </a:r>
          </a:p>
          <a:p>
            <a:pPr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latin typeface="Roboto"/>
              </a:rPr>
              <a:t>Marketing Director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80A9899-02BF-243F-36BB-338406520B23}"/>
              </a:ext>
            </a:extLst>
          </p:cNvPr>
          <p:cNvGrpSpPr/>
          <p:nvPr/>
        </p:nvGrpSpPr>
        <p:grpSpPr>
          <a:xfrm>
            <a:off x="1316880" y="3630240"/>
            <a:ext cx="402120" cy="402120"/>
            <a:chOff x="1316880" y="3630240"/>
            <a:chExt cx="402120" cy="402120"/>
          </a:xfrm>
        </p:grpSpPr>
        <p:sp>
          <p:nvSpPr>
            <p:cNvPr id="106" name="Shape 26"/>
            <p:cNvSpPr/>
            <p:nvPr/>
          </p:nvSpPr>
          <p:spPr>
            <a:xfrm>
              <a:off x="1316880" y="3630240"/>
              <a:ext cx="402120" cy="40212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>
              <a:noFill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34421C6-B7A5-30F5-5BFC-0D89E18B3833}"/>
                </a:ext>
              </a:extLst>
            </p:cNvPr>
            <p:cNvSpPr/>
            <p:nvPr/>
          </p:nvSpPr>
          <p:spPr>
            <a:xfrm>
              <a:off x="1407420" y="3711780"/>
              <a:ext cx="221040" cy="239040"/>
            </a:xfrm>
            <a:custGeom>
              <a:avLst/>
              <a:gdLst>
                <a:gd name="csX0" fmla="*/ 110520 w 221040"/>
                <a:gd name="csY0" fmla="*/ 0 h 239040"/>
                <a:gd name="csX1" fmla="*/ 176760 w 221040"/>
                <a:gd name="csY1" fmla="*/ 66240 h 239040"/>
                <a:gd name="csX2" fmla="*/ 157359 w 221040"/>
                <a:gd name="csY2" fmla="*/ 113079 h 239040"/>
                <a:gd name="csX3" fmla="*/ 154746 w 221040"/>
                <a:gd name="csY3" fmla="*/ 114840 h 239040"/>
                <a:gd name="csX4" fmla="*/ 170959 w 221040"/>
                <a:gd name="csY4" fmla="*/ 114840 h 239040"/>
                <a:gd name="csX5" fmla="*/ 221040 w 221040"/>
                <a:gd name="csY5" fmla="*/ 164921 h 239040"/>
                <a:gd name="csX6" fmla="*/ 221040 w 221040"/>
                <a:gd name="csY6" fmla="*/ 188959 h 239040"/>
                <a:gd name="csX7" fmla="*/ 170959 w 221040"/>
                <a:gd name="csY7" fmla="*/ 239040 h 239040"/>
                <a:gd name="csX8" fmla="*/ 50081 w 221040"/>
                <a:gd name="csY8" fmla="*/ 239040 h 239040"/>
                <a:gd name="csX9" fmla="*/ 0 w 221040"/>
                <a:gd name="csY9" fmla="*/ 188959 h 239040"/>
                <a:gd name="csX10" fmla="*/ 0 w 221040"/>
                <a:gd name="csY10" fmla="*/ 164921 h 239040"/>
                <a:gd name="csX11" fmla="*/ 50081 w 221040"/>
                <a:gd name="csY11" fmla="*/ 114840 h 239040"/>
                <a:gd name="csX12" fmla="*/ 66294 w 221040"/>
                <a:gd name="csY12" fmla="*/ 114840 h 239040"/>
                <a:gd name="csX13" fmla="*/ 63681 w 221040"/>
                <a:gd name="csY13" fmla="*/ 113079 h 239040"/>
                <a:gd name="csX14" fmla="*/ 44280 w 221040"/>
                <a:gd name="csY14" fmla="*/ 66240 h 239040"/>
                <a:gd name="csX15" fmla="*/ 110520 w 221040"/>
                <a:gd name="csY15" fmla="*/ 0 h 2390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1040" h="239040">
                  <a:moveTo>
                    <a:pt x="110520" y="0"/>
                  </a:moveTo>
                  <a:cubicBezTo>
                    <a:pt x="147103" y="0"/>
                    <a:pt x="176760" y="29657"/>
                    <a:pt x="176760" y="66240"/>
                  </a:cubicBezTo>
                  <a:cubicBezTo>
                    <a:pt x="176760" y="84532"/>
                    <a:pt x="169346" y="101092"/>
                    <a:pt x="157359" y="113079"/>
                  </a:cubicBezTo>
                  <a:lnTo>
                    <a:pt x="154746" y="114840"/>
                  </a:lnTo>
                  <a:lnTo>
                    <a:pt x="170959" y="114840"/>
                  </a:lnTo>
                  <a:cubicBezTo>
                    <a:pt x="198618" y="114840"/>
                    <a:pt x="221040" y="137262"/>
                    <a:pt x="221040" y="164921"/>
                  </a:cubicBezTo>
                  <a:lnTo>
                    <a:pt x="221040" y="188959"/>
                  </a:lnTo>
                  <a:cubicBezTo>
                    <a:pt x="221040" y="216618"/>
                    <a:pt x="198618" y="239040"/>
                    <a:pt x="170959" y="239040"/>
                  </a:cubicBezTo>
                  <a:lnTo>
                    <a:pt x="50081" y="239040"/>
                  </a:lnTo>
                  <a:cubicBezTo>
                    <a:pt x="22422" y="239040"/>
                    <a:pt x="0" y="216618"/>
                    <a:pt x="0" y="188959"/>
                  </a:cubicBezTo>
                  <a:lnTo>
                    <a:pt x="0" y="164921"/>
                  </a:lnTo>
                  <a:cubicBezTo>
                    <a:pt x="0" y="137262"/>
                    <a:pt x="22422" y="114840"/>
                    <a:pt x="50081" y="114840"/>
                  </a:cubicBezTo>
                  <a:lnTo>
                    <a:pt x="66294" y="114840"/>
                  </a:lnTo>
                  <a:lnTo>
                    <a:pt x="63681" y="113079"/>
                  </a:lnTo>
                  <a:cubicBezTo>
                    <a:pt x="51694" y="101092"/>
                    <a:pt x="44280" y="84532"/>
                    <a:pt x="44280" y="66240"/>
                  </a:cubicBezTo>
                  <a:cubicBezTo>
                    <a:pt x="44280" y="29657"/>
                    <a:pt x="73937" y="0"/>
                    <a:pt x="11052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sp>
        <p:nvSpPr>
          <p:cNvPr id="111" name="Shape 31"/>
          <p:cNvSpPr/>
          <p:nvPr/>
        </p:nvSpPr>
        <p:spPr>
          <a:xfrm>
            <a:off x="4855320" y="3456360"/>
            <a:ext cx="2505240" cy="749520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2700">
            <a:noFill/>
            <a:round/>
          </a:ln>
          <a:effectLst>
            <a:outerShdw blurRad="12600" dist="50402" dir="2700000" algn="bl" rotWithShape="0">
              <a:srgbClr val="8796A5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31520" tIns="45000" rIns="90000" bIns="450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Taylor Kim</a:t>
            </a:r>
          </a:p>
          <a:p>
            <a:pPr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latin typeface="Roboto"/>
              </a:rPr>
              <a:t>Sales Director</a:t>
            </a:r>
          </a:p>
        </p:txBody>
      </p:sp>
      <p:sp>
        <p:nvSpPr>
          <p:cNvPr id="118" name="Shape 38"/>
          <p:cNvSpPr/>
          <p:nvPr/>
        </p:nvSpPr>
        <p:spPr>
          <a:xfrm>
            <a:off x="8586360" y="3456360"/>
            <a:ext cx="2505240" cy="749520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2700">
            <a:noFill/>
            <a:round/>
          </a:ln>
          <a:effectLst>
            <a:outerShdw blurRad="12600" dist="50402" dir="2700000" algn="bl" rotWithShape="0">
              <a:srgbClr val="8796A5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31520" tIns="45000" rIns="90000" bIns="450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Morgan Patel</a:t>
            </a:r>
          </a:p>
          <a:p>
            <a:pPr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latin typeface="Roboto"/>
              </a:rPr>
              <a:t>Operations Director</a:t>
            </a:r>
          </a:p>
        </p:txBody>
      </p:sp>
      <p:sp>
        <p:nvSpPr>
          <p:cNvPr id="129" name="Shape 49"/>
          <p:cNvSpPr/>
          <p:nvPr/>
        </p:nvSpPr>
        <p:spPr>
          <a:xfrm>
            <a:off x="1078920" y="4526280"/>
            <a:ext cx="1243080" cy="59400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Casey Brown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Content Lead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32" name="Shape 52"/>
          <p:cNvSpPr/>
          <p:nvPr/>
        </p:nvSpPr>
        <p:spPr>
          <a:xfrm>
            <a:off x="2450520" y="4526280"/>
            <a:ext cx="1243080" cy="59400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Riley Adams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latin typeface="Roboto"/>
              </a:rPr>
              <a:t>Brand Lead</a:t>
            </a:r>
          </a:p>
        </p:txBody>
      </p:sp>
      <p:sp>
        <p:nvSpPr>
          <p:cNvPr id="139" name="Shape 59"/>
          <p:cNvSpPr/>
          <p:nvPr/>
        </p:nvSpPr>
        <p:spPr>
          <a:xfrm>
            <a:off x="4809600" y="4526280"/>
            <a:ext cx="1243080" cy="59400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Jamie Park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latin typeface="Roboto"/>
              </a:rPr>
              <a:t>Domestic Lead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42" name="Shape 62"/>
          <p:cNvSpPr/>
          <p:nvPr/>
        </p:nvSpPr>
        <p:spPr>
          <a:xfrm>
            <a:off x="6181200" y="4526280"/>
            <a:ext cx="1243080" cy="59400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Avery Chen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latin typeface="Roboto"/>
              </a:rPr>
              <a:t>Channel Lead</a:t>
            </a:r>
          </a:p>
        </p:txBody>
      </p:sp>
      <p:sp>
        <p:nvSpPr>
          <p:cNvPr id="149" name="Shape 69"/>
          <p:cNvSpPr/>
          <p:nvPr/>
        </p:nvSpPr>
        <p:spPr>
          <a:xfrm>
            <a:off x="8540640" y="4526280"/>
            <a:ext cx="1243080" cy="59400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Quinn Davis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latin typeface="Roboto"/>
              </a:rPr>
              <a:t>People Lead</a:t>
            </a:r>
          </a:p>
        </p:txBody>
      </p:sp>
      <p:sp>
        <p:nvSpPr>
          <p:cNvPr id="152" name="Shape 72"/>
          <p:cNvSpPr/>
          <p:nvPr/>
        </p:nvSpPr>
        <p:spPr>
          <a:xfrm>
            <a:off x="9912240" y="4526280"/>
            <a:ext cx="1243080" cy="59400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Reese Taylor</a:t>
            </a:r>
          </a:p>
          <a:p>
            <a:pPr algn="ctr"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900" dirty="0">
                <a:latin typeface="Roboto"/>
              </a:rPr>
              <a:t>Process Lead</a:t>
            </a:r>
          </a:p>
        </p:txBody>
      </p:sp>
      <p:sp>
        <p:nvSpPr>
          <p:cNvPr id="155" name="Shape 75"/>
          <p:cNvSpPr/>
          <p:nvPr/>
        </p:nvSpPr>
        <p:spPr>
          <a:xfrm>
            <a:off x="749879" y="5696640"/>
            <a:ext cx="1235439" cy="338040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"/>
                <a:cs typeface="+mn-cs"/>
              </a:rPr>
              <a:t>DESIGN NOTES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7" name="Text 77"/>
          <p:cNvSpPr/>
          <p:nvPr/>
        </p:nvSpPr>
        <p:spPr>
          <a:xfrm>
            <a:off x="1985318" y="5701320"/>
            <a:ext cx="8895682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 dirty="0">
                <a:effectLst/>
                <a:uFillTx/>
                <a:ea typeface="arial"/>
              </a:rPr>
              <a:t>Use department grouping, consistent card styles, and deliberate spacing to make a hierarchy easier to scan in a live presentation.</a:t>
            </a:r>
            <a:endParaRPr lang="en-US" sz="1000" b="0" u="none" strike="noStrike" dirty="0">
              <a:effectLst/>
              <a:uFillTx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sldNum" idx="1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720" b="0" u="none" strike="noStrike">
                <a:solidFill>
                  <a:srgbClr val="7A879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1D1FCF27-0022-4FE4-8235-3C4BC582F23E}" type="slidenum">
              <a:rPr lang="en-US" sz="720" b="0" u="none" strike="noStrike">
                <a:solidFill>
                  <a:srgbClr val="7A8795"/>
                </a:solidFill>
                <a:effectLst/>
                <a:uFillTx/>
                <a:latin typeface="arial"/>
                <a:ea typeface="arial"/>
              </a:rPr>
              <a:t>2</a:t>
            </a:fld>
            <a:endParaRPr lang="en-US" sz="72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C1B5A05D-2EFF-5D52-EF8A-E89F85E0652B}"/>
              </a:ext>
            </a:extLst>
          </p:cNvPr>
          <p:cNvSpPr/>
          <p:nvPr/>
        </p:nvSpPr>
        <p:spPr>
          <a:xfrm>
            <a:off x="594360" y="393120"/>
            <a:ext cx="2925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u="none" strike="noStrike" spc="111" dirty="0">
                <a:solidFill>
                  <a:srgbClr val="2F6FED"/>
                </a:solidFill>
                <a:effectLst/>
                <a:uFillTx/>
                <a:ea typeface="arial"/>
              </a:rPr>
              <a:t>02  •  PRESENTATION-READY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B0E1EDFF-3E88-5E71-C5F0-75DE7DBA8EF4}"/>
              </a:ext>
            </a:extLst>
          </p:cNvPr>
          <p:cNvSpPr/>
          <p:nvPr/>
        </p:nvSpPr>
        <p:spPr>
          <a:xfrm>
            <a:off x="9948600" y="484560"/>
            <a:ext cx="1691280" cy="310680"/>
          </a:xfrm>
          <a:prstGeom prst="roundRect">
            <a:avLst>
              <a:gd name="adj" fmla="val 23529"/>
            </a:avLst>
          </a:prstGeom>
          <a:solidFill>
            <a:srgbClr val="EAF2FF"/>
          </a:solidFill>
          <a:ln w="12700">
            <a:solidFill>
              <a:srgbClr val="EAF2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US" sz="800" b="1" u="none" strike="noStrike" spc="60" dirty="0">
                <a:solidFill>
                  <a:srgbClr val="2F6FED"/>
                </a:solidFill>
                <a:effectLst/>
                <a:uFillTx/>
                <a:ea typeface="arial"/>
              </a:rPr>
              <a:t>ALL ELEMENTS EDITABLE</a:t>
            </a: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DBBB6FE1-AD4D-A24A-BF07-C7E3B580CAEC}"/>
              </a:ext>
            </a:extLst>
          </p:cNvPr>
          <p:cNvSpPr/>
          <p:nvPr/>
        </p:nvSpPr>
        <p:spPr>
          <a:xfrm>
            <a:off x="594360" y="1108080"/>
            <a:ext cx="877788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effectLst/>
                <a:uFillTx/>
                <a:ea typeface="arial"/>
              </a:rPr>
              <a:t>The same hierarchy with stronger spacing, clearer departments, and more deliberate visual emphasis.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739A8D22-6E94-6E17-7AF8-12BCCBAABE3D}"/>
              </a:ext>
            </a:extLst>
          </p:cNvPr>
          <p:cNvCxnSpPr>
            <a:cxnSpLocks/>
            <a:stCxn id="91" idx="2"/>
            <a:endCxn id="104" idx="0"/>
          </p:cNvCxnSpPr>
          <p:nvPr/>
        </p:nvCxnSpPr>
        <p:spPr>
          <a:xfrm rot="5400000">
            <a:off x="3844800" y="1202220"/>
            <a:ext cx="786600" cy="3721680"/>
          </a:xfrm>
          <a:prstGeom prst="bentConnector3">
            <a:avLst>
              <a:gd name="adj1" fmla="val 24813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DAC96468-DE8F-2539-D52B-CA55CE376113}"/>
              </a:ext>
            </a:extLst>
          </p:cNvPr>
          <p:cNvCxnSpPr>
            <a:cxnSpLocks/>
            <a:stCxn id="91" idx="2"/>
            <a:endCxn id="118" idx="0"/>
          </p:cNvCxnSpPr>
          <p:nvPr/>
        </p:nvCxnSpPr>
        <p:spPr>
          <a:xfrm rot="16200000" flipH="1">
            <a:off x="7575660" y="1193040"/>
            <a:ext cx="786600" cy="3740040"/>
          </a:xfrm>
          <a:prstGeom prst="bentConnector3">
            <a:avLst>
              <a:gd name="adj1" fmla="val 24813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8AB901-9994-C47C-8A8C-D2B4DB78EDE0}"/>
              </a:ext>
            </a:extLst>
          </p:cNvPr>
          <p:cNvGrpSpPr/>
          <p:nvPr/>
        </p:nvGrpSpPr>
        <p:grpSpPr>
          <a:xfrm>
            <a:off x="5027820" y="3630240"/>
            <a:ext cx="402120" cy="402120"/>
            <a:chOff x="1316880" y="3630240"/>
            <a:chExt cx="402120" cy="402120"/>
          </a:xfrm>
        </p:grpSpPr>
        <p:sp>
          <p:nvSpPr>
            <p:cNvPr id="22" name="Shape 26">
              <a:extLst>
                <a:ext uri="{FF2B5EF4-FFF2-40B4-BE49-F238E27FC236}">
                  <a16:creationId xmlns:a16="http://schemas.microsoft.com/office/drawing/2014/main" id="{FBD5DAAC-F239-3292-7C51-8B53444EC26A}"/>
                </a:ext>
              </a:extLst>
            </p:cNvPr>
            <p:cNvSpPr/>
            <p:nvPr/>
          </p:nvSpPr>
          <p:spPr>
            <a:xfrm>
              <a:off x="1316880" y="3630240"/>
              <a:ext cx="402120" cy="40212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F8A5015-C3E4-5262-B6AC-25F822F02C64}"/>
                </a:ext>
              </a:extLst>
            </p:cNvPr>
            <p:cNvSpPr/>
            <p:nvPr/>
          </p:nvSpPr>
          <p:spPr>
            <a:xfrm>
              <a:off x="1407420" y="3711780"/>
              <a:ext cx="221040" cy="239040"/>
            </a:xfrm>
            <a:custGeom>
              <a:avLst/>
              <a:gdLst>
                <a:gd name="csX0" fmla="*/ 110520 w 221040"/>
                <a:gd name="csY0" fmla="*/ 0 h 239040"/>
                <a:gd name="csX1" fmla="*/ 176760 w 221040"/>
                <a:gd name="csY1" fmla="*/ 66240 h 239040"/>
                <a:gd name="csX2" fmla="*/ 157359 w 221040"/>
                <a:gd name="csY2" fmla="*/ 113079 h 239040"/>
                <a:gd name="csX3" fmla="*/ 154746 w 221040"/>
                <a:gd name="csY3" fmla="*/ 114840 h 239040"/>
                <a:gd name="csX4" fmla="*/ 170959 w 221040"/>
                <a:gd name="csY4" fmla="*/ 114840 h 239040"/>
                <a:gd name="csX5" fmla="*/ 221040 w 221040"/>
                <a:gd name="csY5" fmla="*/ 164921 h 239040"/>
                <a:gd name="csX6" fmla="*/ 221040 w 221040"/>
                <a:gd name="csY6" fmla="*/ 188959 h 239040"/>
                <a:gd name="csX7" fmla="*/ 170959 w 221040"/>
                <a:gd name="csY7" fmla="*/ 239040 h 239040"/>
                <a:gd name="csX8" fmla="*/ 50081 w 221040"/>
                <a:gd name="csY8" fmla="*/ 239040 h 239040"/>
                <a:gd name="csX9" fmla="*/ 0 w 221040"/>
                <a:gd name="csY9" fmla="*/ 188959 h 239040"/>
                <a:gd name="csX10" fmla="*/ 0 w 221040"/>
                <a:gd name="csY10" fmla="*/ 164921 h 239040"/>
                <a:gd name="csX11" fmla="*/ 50081 w 221040"/>
                <a:gd name="csY11" fmla="*/ 114840 h 239040"/>
                <a:gd name="csX12" fmla="*/ 66294 w 221040"/>
                <a:gd name="csY12" fmla="*/ 114840 h 239040"/>
                <a:gd name="csX13" fmla="*/ 63681 w 221040"/>
                <a:gd name="csY13" fmla="*/ 113079 h 239040"/>
                <a:gd name="csX14" fmla="*/ 44280 w 221040"/>
                <a:gd name="csY14" fmla="*/ 66240 h 239040"/>
                <a:gd name="csX15" fmla="*/ 110520 w 221040"/>
                <a:gd name="csY15" fmla="*/ 0 h 2390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1040" h="239040">
                  <a:moveTo>
                    <a:pt x="110520" y="0"/>
                  </a:moveTo>
                  <a:cubicBezTo>
                    <a:pt x="147103" y="0"/>
                    <a:pt x="176760" y="29657"/>
                    <a:pt x="176760" y="66240"/>
                  </a:cubicBezTo>
                  <a:cubicBezTo>
                    <a:pt x="176760" y="84532"/>
                    <a:pt x="169346" y="101092"/>
                    <a:pt x="157359" y="113079"/>
                  </a:cubicBezTo>
                  <a:lnTo>
                    <a:pt x="154746" y="114840"/>
                  </a:lnTo>
                  <a:lnTo>
                    <a:pt x="170959" y="114840"/>
                  </a:lnTo>
                  <a:cubicBezTo>
                    <a:pt x="198618" y="114840"/>
                    <a:pt x="221040" y="137262"/>
                    <a:pt x="221040" y="164921"/>
                  </a:cubicBezTo>
                  <a:lnTo>
                    <a:pt x="221040" y="188959"/>
                  </a:lnTo>
                  <a:cubicBezTo>
                    <a:pt x="221040" y="216618"/>
                    <a:pt x="198618" y="239040"/>
                    <a:pt x="170959" y="239040"/>
                  </a:cubicBezTo>
                  <a:lnTo>
                    <a:pt x="50081" y="239040"/>
                  </a:lnTo>
                  <a:cubicBezTo>
                    <a:pt x="22422" y="239040"/>
                    <a:pt x="0" y="216618"/>
                    <a:pt x="0" y="188959"/>
                  </a:cubicBezTo>
                  <a:lnTo>
                    <a:pt x="0" y="164921"/>
                  </a:lnTo>
                  <a:cubicBezTo>
                    <a:pt x="0" y="137262"/>
                    <a:pt x="22422" y="114840"/>
                    <a:pt x="50081" y="114840"/>
                  </a:cubicBezTo>
                  <a:lnTo>
                    <a:pt x="66294" y="114840"/>
                  </a:lnTo>
                  <a:lnTo>
                    <a:pt x="63681" y="113079"/>
                  </a:lnTo>
                  <a:cubicBezTo>
                    <a:pt x="51694" y="101092"/>
                    <a:pt x="44280" y="84532"/>
                    <a:pt x="44280" y="66240"/>
                  </a:cubicBezTo>
                  <a:cubicBezTo>
                    <a:pt x="44280" y="29657"/>
                    <a:pt x="73937" y="0"/>
                    <a:pt x="11052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A243719-EF2B-C911-24FF-5276FB2C41F4}"/>
              </a:ext>
            </a:extLst>
          </p:cNvPr>
          <p:cNvGrpSpPr/>
          <p:nvPr/>
        </p:nvGrpSpPr>
        <p:grpSpPr>
          <a:xfrm>
            <a:off x="8738760" y="3630240"/>
            <a:ext cx="402120" cy="402120"/>
            <a:chOff x="1316880" y="3630240"/>
            <a:chExt cx="402120" cy="402120"/>
          </a:xfrm>
        </p:grpSpPr>
        <p:sp>
          <p:nvSpPr>
            <p:cNvPr id="25" name="Shape 26">
              <a:extLst>
                <a:ext uri="{FF2B5EF4-FFF2-40B4-BE49-F238E27FC236}">
                  <a16:creationId xmlns:a16="http://schemas.microsoft.com/office/drawing/2014/main" id="{3C82E8DF-EE7A-5754-9280-F49A7543FAA8}"/>
                </a:ext>
              </a:extLst>
            </p:cNvPr>
            <p:cNvSpPr/>
            <p:nvPr/>
          </p:nvSpPr>
          <p:spPr>
            <a:xfrm>
              <a:off x="1316880" y="3630240"/>
              <a:ext cx="402120" cy="40212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E63896E-A4AC-A806-D77C-85F993B27934}"/>
                </a:ext>
              </a:extLst>
            </p:cNvPr>
            <p:cNvSpPr/>
            <p:nvPr/>
          </p:nvSpPr>
          <p:spPr>
            <a:xfrm>
              <a:off x="1407420" y="3711780"/>
              <a:ext cx="221040" cy="239040"/>
            </a:xfrm>
            <a:custGeom>
              <a:avLst/>
              <a:gdLst>
                <a:gd name="csX0" fmla="*/ 110520 w 221040"/>
                <a:gd name="csY0" fmla="*/ 0 h 239040"/>
                <a:gd name="csX1" fmla="*/ 176760 w 221040"/>
                <a:gd name="csY1" fmla="*/ 66240 h 239040"/>
                <a:gd name="csX2" fmla="*/ 157359 w 221040"/>
                <a:gd name="csY2" fmla="*/ 113079 h 239040"/>
                <a:gd name="csX3" fmla="*/ 154746 w 221040"/>
                <a:gd name="csY3" fmla="*/ 114840 h 239040"/>
                <a:gd name="csX4" fmla="*/ 170959 w 221040"/>
                <a:gd name="csY4" fmla="*/ 114840 h 239040"/>
                <a:gd name="csX5" fmla="*/ 221040 w 221040"/>
                <a:gd name="csY5" fmla="*/ 164921 h 239040"/>
                <a:gd name="csX6" fmla="*/ 221040 w 221040"/>
                <a:gd name="csY6" fmla="*/ 188959 h 239040"/>
                <a:gd name="csX7" fmla="*/ 170959 w 221040"/>
                <a:gd name="csY7" fmla="*/ 239040 h 239040"/>
                <a:gd name="csX8" fmla="*/ 50081 w 221040"/>
                <a:gd name="csY8" fmla="*/ 239040 h 239040"/>
                <a:gd name="csX9" fmla="*/ 0 w 221040"/>
                <a:gd name="csY9" fmla="*/ 188959 h 239040"/>
                <a:gd name="csX10" fmla="*/ 0 w 221040"/>
                <a:gd name="csY10" fmla="*/ 164921 h 239040"/>
                <a:gd name="csX11" fmla="*/ 50081 w 221040"/>
                <a:gd name="csY11" fmla="*/ 114840 h 239040"/>
                <a:gd name="csX12" fmla="*/ 66294 w 221040"/>
                <a:gd name="csY12" fmla="*/ 114840 h 239040"/>
                <a:gd name="csX13" fmla="*/ 63681 w 221040"/>
                <a:gd name="csY13" fmla="*/ 113079 h 239040"/>
                <a:gd name="csX14" fmla="*/ 44280 w 221040"/>
                <a:gd name="csY14" fmla="*/ 66240 h 239040"/>
                <a:gd name="csX15" fmla="*/ 110520 w 221040"/>
                <a:gd name="csY15" fmla="*/ 0 h 2390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1040" h="239040">
                  <a:moveTo>
                    <a:pt x="110520" y="0"/>
                  </a:moveTo>
                  <a:cubicBezTo>
                    <a:pt x="147103" y="0"/>
                    <a:pt x="176760" y="29657"/>
                    <a:pt x="176760" y="66240"/>
                  </a:cubicBezTo>
                  <a:cubicBezTo>
                    <a:pt x="176760" y="84532"/>
                    <a:pt x="169346" y="101092"/>
                    <a:pt x="157359" y="113079"/>
                  </a:cubicBezTo>
                  <a:lnTo>
                    <a:pt x="154746" y="114840"/>
                  </a:lnTo>
                  <a:lnTo>
                    <a:pt x="170959" y="114840"/>
                  </a:lnTo>
                  <a:cubicBezTo>
                    <a:pt x="198618" y="114840"/>
                    <a:pt x="221040" y="137262"/>
                    <a:pt x="221040" y="164921"/>
                  </a:cubicBezTo>
                  <a:lnTo>
                    <a:pt x="221040" y="188959"/>
                  </a:lnTo>
                  <a:cubicBezTo>
                    <a:pt x="221040" y="216618"/>
                    <a:pt x="198618" y="239040"/>
                    <a:pt x="170959" y="239040"/>
                  </a:cubicBezTo>
                  <a:lnTo>
                    <a:pt x="50081" y="239040"/>
                  </a:lnTo>
                  <a:cubicBezTo>
                    <a:pt x="22422" y="239040"/>
                    <a:pt x="0" y="216618"/>
                    <a:pt x="0" y="188959"/>
                  </a:cubicBezTo>
                  <a:lnTo>
                    <a:pt x="0" y="164921"/>
                  </a:lnTo>
                  <a:cubicBezTo>
                    <a:pt x="0" y="137262"/>
                    <a:pt x="22422" y="114840"/>
                    <a:pt x="50081" y="114840"/>
                  </a:cubicBezTo>
                  <a:lnTo>
                    <a:pt x="66294" y="114840"/>
                  </a:lnTo>
                  <a:lnTo>
                    <a:pt x="63681" y="113079"/>
                  </a:lnTo>
                  <a:cubicBezTo>
                    <a:pt x="51694" y="101092"/>
                    <a:pt x="44280" y="84532"/>
                    <a:pt x="44280" y="66240"/>
                  </a:cubicBezTo>
                  <a:cubicBezTo>
                    <a:pt x="44280" y="29657"/>
                    <a:pt x="73937" y="0"/>
                    <a:pt x="11052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548C1BD6-8E96-12EB-95D6-F7CB3DAF6F6E}"/>
              </a:ext>
            </a:extLst>
          </p:cNvPr>
          <p:cNvCxnSpPr>
            <a:cxnSpLocks/>
            <a:stCxn id="104" idx="2"/>
            <a:endCxn id="129" idx="0"/>
          </p:cNvCxnSpPr>
          <p:nvPr/>
        </p:nvCxnSpPr>
        <p:spPr>
          <a:xfrm rot="5400000">
            <a:off x="1878660" y="4027680"/>
            <a:ext cx="320400" cy="6768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4D68ED70-694A-CB0C-098B-6C8CAF79C84F}"/>
              </a:ext>
            </a:extLst>
          </p:cNvPr>
          <p:cNvCxnSpPr>
            <a:cxnSpLocks/>
            <a:stCxn id="104" idx="2"/>
            <a:endCxn id="132" idx="0"/>
          </p:cNvCxnSpPr>
          <p:nvPr/>
        </p:nvCxnSpPr>
        <p:spPr>
          <a:xfrm rot="16200000" flipH="1">
            <a:off x="2564460" y="4018680"/>
            <a:ext cx="320400" cy="6948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D634F5C2-916D-3A0A-4A71-3A4B3388EC05}"/>
              </a:ext>
            </a:extLst>
          </p:cNvPr>
          <p:cNvCxnSpPr>
            <a:cxnSpLocks/>
            <a:stCxn id="111" idx="2"/>
            <a:endCxn id="142" idx="0"/>
          </p:cNvCxnSpPr>
          <p:nvPr/>
        </p:nvCxnSpPr>
        <p:spPr>
          <a:xfrm rot="16200000" flipH="1">
            <a:off x="6295140" y="4018680"/>
            <a:ext cx="320400" cy="6948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0B8A2924-71D6-A4CB-F337-0D24C404EE94}"/>
              </a:ext>
            </a:extLst>
          </p:cNvPr>
          <p:cNvCxnSpPr>
            <a:cxnSpLocks/>
            <a:stCxn id="111" idx="2"/>
            <a:endCxn id="139" idx="0"/>
          </p:cNvCxnSpPr>
          <p:nvPr/>
        </p:nvCxnSpPr>
        <p:spPr>
          <a:xfrm rot="5400000">
            <a:off x="5609340" y="4027680"/>
            <a:ext cx="320400" cy="6768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7B1C03F5-FF54-3DBA-C302-7658F26D77B2}"/>
              </a:ext>
            </a:extLst>
          </p:cNvPr>
          <p:cNvCxnSpPr>
            <a:cxnSpLocks/>
            <a:stCxn id="118" idx="2"/>
            <a:endCxn id="149" idx="0"/>
          </p:cNvCxnSpPr>
          <p:nvPr/>
        </p:nvCxnSpPr>
        <p:spPr>
          <a:xfrm rot="5400000">
            <a:off x="9340380" y="4027680"/>
            <a:ext cx="320400" cy="6768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2A7AC6AA-C2B2-D95F-8AE7-E0AA1F7766CD}"/>
              </a:ext>
            </a:extLst>
          </p:cNvPr>
          <p:cNvCxnSpPr>
            <a:cxnSpLocks/>
            <a:stCxn id="118" idx="2"/>
            <a:endCxn id="152" idx="0"/>
          </p:cNvCxnSpPr>
          <p:nvPr/>
        </p:nvCxnSpPr>
        <p:spPr>
          <a:xfrm rot="16200000" flipH="1">
            <a:off x="10026180" y="4018680"/>
            <a:ext cx="320400" cy="6948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5"/>
          <p:cNvSpPr/>
          <p:nvPr/>
        </p:nvSpPr>
        <p:spPr>
          <a:xfrm>
            <a:off x="4380120" y="1600560"/>
            <a:ext cx="3428640" cy="105084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6350">
            <a:solidFill>
              <a:schemeClr val="bg1">
                <a:lumMod val="85000"/>
              </a:schemeClr>
            </a:solidFill>
            <a:round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7280" tIns="45000" rIns="9000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"/>
                <a:cs typeface="+mn-cs"/>
              </a:rPr>
              <a:t>Alex Carter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arial"/>
                <a:cs typeface="+mn-cs"/>
              </a:rPr>
              <a:t>Chief Executive Officer</a:t>
            </a:r>
            <a:endParaRPr kumimoji="0" lang="en-US" sz="105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0" name="Shape 21"/>
          <p:cNvSpPr/>
          <p:nvPr/>
        </p:nvSpPr>
        <p:spPr>
          <a:xfrm>
            <a:off x="777240" y="3090600"/>
            <a:ext cx="2788560" cy="105120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6350">
            <a:solidFill>
              <a:schemeClr val="bg1">
                <a:lumMod val="85000"/>
              </a:schemeClr>
            </a:solidFill>
            <a:round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0" tIns="45000" rIns="9000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 Medium"/>
                <a:ea typeface="arial"/>
                <a:cs typeface="+mn-cs"/>
              </a:rPr>
              <a:t>Jordan Lee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"/>
                <a:cs typeface="+mn-cs"/>
              </a:rPr>
              <a:t>Marketing Director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1" name="Shape 22"/>
          <p:cNvSpPr/>
          <p:nvPr/>
        </p:nvSpPr>
        <p:spPr>
          <a:xfrm>
            <a:off x="969120" y="3369600"/>
            <a:ext cx="493560" cy="493560"/>
          </a:xfrm>
          <a:prstGeom prst="ellipse">
            <a:avLst/>
          </a:prstGeom>
          <a:solidFill>
            <a:srgbClr val="2E8B75"/>
          </a:solidFill>
          <a:ln w="12700">
            <a:solidFill>
              <a:srgbClr val="2E8B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u="none" strike="noStrike">
              <a:solidFill>
                <a:srgbClr val="FFFFFF"/>
              </a:solidFill>
              <a:effectLst/>
              <a:uFillTx/>
              <a:latin typeface="+mj-lt"/>
            </a:endParaRPr>
          </a:p>
        </p:txBody>
      </p:sp>
      <p:sp>
        <p:nvSpPr>
          <p:cNvPr id="182" name="Shape 23"/>
          <p:cNvSpPr/>
          <p:nvPr/>
        </p:nvSpPr>
        <p:spPr>
          <a:xfrm>
            <a:off x="1134720" y="3488040"/>
            <a:ext cx="162720" cy="1627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u="none" strike="noStrike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sp>
        <p:nvSpPr>
          <p:cNvPr id="183" name="Shape 24"/>
          <p:cNvSpPr/>
          <p:nvPr/>
        </p:nvSpPr>
        <p:spPr>
          <a:xfrm>
            <a:off x="1080360" y="3628800"/>
            <a:ext cx="271080" cy="152640"/>
          </a:xfrm>
          <a:prstGeom prst="roundRect">
            <a:avLst>
              <a:gd name="adj" fmla="val 40322"/>
            </a:avLst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u="none" strike="noStrike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sp>
        <p:nvSpPr>
          <p:cNvPr id="186" name="Shape 27"/>
          <p:cNvSpPr/>
          <p:nvPr/>
        </p:nvSpPr>
        <p:spPr>
          <a:xfrm>
            <a:off x="4700160" y="3090600"/>
            <a:ext cx="2788560" cy="105120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6350">
            <a:solidFill>
              <a:schemeClr val="bg1">
                <a:lumMod val="85000"/>
              </a:schemeClr>
            </a:solidFill>
            <a:round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0" tIns="45000" rIns="90000" bIns="45000" anchor="ctr">
            <a:noAutofit/>
          </a:bodyPr>
          <a:lstStyle/>
          <a:p>
            <a:pPr>
              <a:tabLst>
                <a:tab pos="0" algn="l"/>
              </a:tabLst>
              <a:defRPr/>
            </a:pPr>
            <a:r>
              <a:rPr lang="en-US" sz="1200" dirty="0">
                <a:latin typeface="Roboto Medium"/>
              </a:rPr>
              <a:t>Taylor Kim</a:t>
            </a:r>
          </a:p>
          <a:p>
            <a:pPr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1000" dirty="0"/>
              <a:t>Sales Director</a:t>
            </a:r>
          </a:p>
        </p:txBody>
      </p:sp>
      <p:sp>
        <p:nvSpPr>
          <p:cNvPr id="192" name="Shape 33"/>
          <p:cNvSpPr/>
          <p:nvPr/>
        </p:nvSpPr>
        <p:spPr>
          <a:xfrm>
            <a:off x="8622720" y="3090600"/>
            <a:ext cx="2788560" cy="105120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6350">
            <a:solidFill>
              <a:schemeClr val="bg1">
                <a:lumMod val="85000"/>
              </a:schemeClr>
            </a:solidFill>
            <a:round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0" tIns="45000" rIns="90000" bIns="45000" anchor="ctr">
            <a:noAutofit/>
          </a:bodyPr>
          <a:lstStyle/>
          <a:p>
            <a:pPr>
              <a:tabLst>
                <a:tab pos="0" algn="l"/>
              </a:tabLst>
              <a:defRPr/>
            </a:pPr>
            <a:r>
              <a:rPr lang="en-US" sz="1200" dirty="0">
                <a:latin typeface="Roboto Medium"/>
              </a:rPr>
              <a:t>Morgan Patel</a:t>
            </a:r>
          </a:p>
          <a:p>
            <a:pPr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1000" dirty="0"/>
              <a:t>Operations Director</a:t>
            </a:r>
          </a:p>
        </p:txBody>
      </p:sp>
      <p:sp>
        <p:nvSpPr>
          <p:cNvPr id="198" name="Shape 39"/>
          <p:cNvSpPr/>
          <p:nvPr/>
        </p:nvSpPr>
        <p:spPr>
          <a:xfrm>
            <a:off x="1120140" y="4626720"/>
            <a:ext cx="2102760" cy="86832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6350">
            <a:solidFill>
              <a:schemeClr val="bg1">
                <a:lumMod val="85000"/>
              </a:schemeClr>
            </a:solidFill>
            <a:round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2960" tIns="45000" rIns="90000" bIns="45000" anchor="ctr">
            <a:noAutofit/>
          </a:bodyPr>
          <a:lstStyle/>
          <a:p>
            <a:pPr>
              <a:tabLst>
                <a:tab pos="0" algn="l"/>
              </a:tabLst>
              <a:defRPr/>
            </a:pPr>
            <a:r>
              <a:rPr lang="en-US" sz="1200" dirty="0">
                <a:latin typeface="Roboto Medium"/>
              </a:rPr>
              <a:t>Casey Brown</a:t>
            </a:r>
          </a:p>
          <a:p>
            <a:pPr>
              <a:spcBef>
                <a:spcPts val="400"/>
              </a:spcBef>
              <a:tabLst>
                <a:tab pos="0" algn="l"/>
              </a:tabLst>
              <a:defRPr/>
            </a:pPr>
            <a:r>
              <a:rPr lang="en-US" sz="1000" dirty="0"/>
              <a:t>Content Lead</a:t>
            </a:r>
          </a:p>
        </p:txBody>
      </p:sp>
      <p:sp>
        <p:nvSpPr>
          <p:cNvPr id="204" name="Shape 45"/>
          <p:cNvSpPr/>
          <p:nvPr/>
        </p:nvSpPr>
        <p:spPr>
          <a:xfrm>
            <a:off x="5043060" y="4626720"/>
            <a:ext cx="2102760" cy="86832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6350">
            <a:solidFill>
              <a:schemeClr val="bg1">
                <a:lumMod val="85000"/>
              </a:schemeClr>
            </a:solidFill>
            <a:round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2960" tIns="45000" rIns="90000" bIns="45000" anchor="ctr">
            <a:noAutofit/>
          </a:bodyPr>
          <a:lstStyle/>
          <a:p>
            <a:pPr>
              <a:tabLst>
                <a:tab pos="0" algn="l"/>
              </a:tabLst>
              <a:defRPr/>
            </a:pPr>
            <a:r>
              <a:rPr lang="en-US" sz="1200" dirty="0">
                <a:latin typeface="Roboto Medium"/>
              </a:rPr>
              <a:t>Jamie Park</a:t>
            </a:r>
          </a:p>
          <a:p>
            <a:pPr>
              <a:spcBef>
                <a:spcPts val="400"/>
              </a:spcBef>
              <a:tabLst>
                <a:tab pos="0" algn="l"/>
              </a:tabLst>
              <a:defRPr/>
            </a:pPr>
            <a:r>
              <a:rPr lang="en-US" sz="1000" dirty="0"/>
              <a:t>Domestic Lead</a:t>
            </a:r>
          </a:p>
        </p:txBody>
      </p:sp>
      <p:sp>
        <p:nvSpPr>
          <p:cNvPr id="210" name="Shape 51"/>
          <p:cNvSpPr/>
          <p:nvPr/>
        </p:nvSpPr>
        <p:spPr>
          <a:xfrm>
            <a:off x="8965620" y="4626720"/>
            <a:ext cx="2102760" cy="86832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6350">
            <a:solidFill>
              <a:schemeClr val="bg1">
                <a:lumMod val="85000"/>
              </a:schemeClr>
            </a:solidFill>
            <a:round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22960" tIns="45000" rIns="90000" bIns="45000" anchor="ctr">
            <a:noAutofit/>
          </a:bodyPr>
          <a:lstStyle/>
          <a:p>
            <a:pPr>
              <a:tabLst>
                <a:tab pos="0" algn="l"/>
              </a:tabLst>
              <a:defRPr/>
            </a:pPr>
            <a:r>
              <a:rPr lang="en-US" sz="1200" dirty="0">
                <a:latin typeface="Roboto Medium"/>
              </a:rPr>
              <a:t>Quinn Davis</a:t>
            </a:r>
          </a:p>
          <a:p>
            <a:pPr>
              <a:spcBef>
                <a:spcPts val="400"/>
              </a:spcBef>
              <a:tabLst>
                <a:tab pos="0" algn="l"/>
              </a:tabLst>
              <a:defRPr/>
            </a:pPr>
            <a:r>
              <a:rPr lang="en-US" sz="1000" dirty="0"/>
              <a:t>People Lead</a:t>
            </a:r>
          </a:p>
        </p:txBody>
      </p:sp>
      <p:sp>
        <p:nvSpPr>
          <p:cNvPr id="216" name="Shape 57"/>
          <p:cNvSpPr/>
          <p:nvPr/>
        </p:nvSpPr>
        <p:spPr>
          <a:xfrm>
            <a:off x="1120140" y="5742360"/>
            <a:ext cx="9948240" cy="566640"/>
          </a:xfrm>
          <a:prstGeom prst="roundRect">
            <a:avLst>
              <a:gd name="adj" fmla="val 12903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+mj-lt"/>
                <a:ea typeface="arial"/>
                <a:cs typeface="+mn-cs"/>
              </a:rPr>
              <a:t>Quick edit: </a:t>
            </a:r>
            <a:r>
              <a:rPr kumimoji="0" lang="en-US" sz="86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"/>
                <a:cs typeface="+mn-cs"/>
              </a:rPr>
              <a:t>Replace the avatar with a headshot using Shape Fill → Picture.</a:t>
            </a:r>
            <a:endParaRPr kumimoji="0" lang="en-US" sz="86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2" name="PlaceHolder 1"/>
          <p:cNvSpPr>
            <a:spLocks noGrp="1"/>
          </p:cNvSpPr>
          <p:nvPr>
            <p:ph type="sldNum" idx="1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720" b="0" u="none" strike="noStrike">
                <a:solidFill>
                  <a:srgbClr val="7A879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613B6847-7EB5-4258-8410-89575EAEF270}" type="slidenum">
              <a:rPr lang="en-US" sz="720" b="0" u="none" strike="noStrike">
                <a:solidFill>
                  <a:srgbClr val="7A8795"/>
                </a:solidFill>
                <a:effectLst/>
                <a:uFillTx/>
                <a:latin typeface="arial"/>
                <a:ea typeface="arial"/>
              </a:rPr>
              <a:t>3</a:t>
            </a:fld>
            <a:endParaRPr lang="en-US" sz="72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4E27184-179D-4E84-BCAB-028EF0BE6084}"/>
              </a:ext>
            </a:extLst>
          </p:cNvPr>
          <p:cNvSpPr/>
          <p:nvPr/>
        </p:nvSpPr>
        <p:spPr>
          <a:xfrm>
            <a:off x="594360" y="694800"/>
            <a:ext cx="813780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u="none" strike="noStrike" dirty="0">
                <a:solidFill>
                  <a:schemeClr val="accent1"/>
                </a:solidFill>
                <a:effectLst/>
                <a:uFillTx/>
                <a:latin typeface="+mj-lt"/>
                <a:ea typeface="arial"/>
              </a:rPr>
              <a:t>Picture-based org chart for onboarding or leadership decks</a:t>
            </a: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78982352-4D07-716C-58F3-99E9AF24ED24}"/>
              </a:ext>
            </a:extLst>
          </p:cNvPr>
          <p:cNvSpPr/>
          <p:nvPr/>
        </p:nvSpPr>
        <p:spPr>
          <a:xfrm>
            <a:off x="594360" y="393120"/>
            <a:ext cx="2925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u="none" strike="noStrike" spc="111" dirty="0">
                <a:solidFill>
                  <a:srgbClr val="2F6FED"/>
                </a:solidFill>
                <a:effectLst/>
                <a:uFillTx/>
                <a:ea typeface="arial"/>
              </a:rPr>
              <a:t>03  •  PICTURE ORG CHART</a:t>
            </a: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3D24604E-6F54-1E8C-EDF2-0498EFE1046E}"/>
              </a:ext>
            </a:extLst>
          </p:cNvPr>
          <p:cNvSpPr/>
          <p:nvPr/>
        </p:nvSpPr>
        <p:spPr>
          <a:xfrm>
            <a:off x="9948600" y="484560"/>
            <a:ext cx="1691280" cy="310680"/>
          </a:xfrm>
          <a:prstGeom prst="roundRect">
            <a:avLst>
              <a:gd name="adj" fmla="val 23529"/>
            </a:avLst>
          </a:prstGeom>
          <a:solidFill>
            <a:srgbClr val="EAF2FF"/>
          </a:solidFill>
          <a:ln w="12700">
            <a:solidFill>
              <a:srgbClr val="EAF2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US" sz="800" b="1" u="none" strike="noStrike" spc="60" dirty="0">
                <a:solidFill>
                  <a:srgbClr val="2F6FED"/>
                </a:solidFill>
                <a:effectLst/>
                <a:uFillTx/>
                <a:ea typeface="arial"/>
              </a:rPr>
              <a:t>ALL ELEMENTS EDITABLE</a:t>
            </a: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9EF9E562-D860-247B-78DC-1F0613D4BBAC}"/>
              </a:ext>
            </a:extLst>
          </p:cNvPr>
          <p:cNvSpPr/>
          <p:nvPr/>
        </p:nvSpPr>
        <p:spPr>
          <a:xfrm>
            <a:off x="594360" y="1108080"/>
            <a:ext cx="877788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effectLst/>
                <a:uFillTx/>
                <a:ea typeface="arial"/>
              </a:rPr>
              <a:t>Use a consistent photo treatment and keep roles secondary to names so the audience can recognize people quickly.</a:t>
            </a:r>
          </a:p>
        </p:txBody>
      </p:sp>
      <p:pic>
        <p:nvPicPr>
          <p:cNvPr id="13" name="Picture 12" descr="Man smiling with hands in pockets">
            <a:extLst>
              <a:ext uri="{FF2B5EF4-FFF2-40B4-BE49-F238E27FC236}">
                <a16:creationId xmlns:a16="http://schemas.microsoft.com/office/drawing/2014/main" id="{F4A2E0C0-3CE1-C631-EA78-4A17006D42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2" t="8416" r="37044" b="56428"/>
          <a:stretch>
            <a:fillRect/>
          </a:stretch>
        </p:blipFill>
        <p:spPr>
          <a:xfrm>
            <a:off x="4528776" y="1734557"/>
            <a:ext cx="782304" cy="782846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14" name="Picture 13" descr="Young businessman in office">
            <a:extLst>
              <a:ext uri="{FF2B5EF4-FFF2-40B4-BE49-F238E27FC236}">
                <a16:creationId xmlns:a16="http://schemas.microsoft.com/office/drawing/2014/main" id="{6800CB87-F32D-19A4-4AD3-66292186D7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84" t="1744" r="14282" b="24344"/>
          <a:stretch>
            <a:fillRect/>
          </a:stretch>
        </p:blipFill>
        <p:spPr>
          <a:xfrm>
            <a:off x="864156" y="3224777"/>
            <a:ext cx="782304" cy="782846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B060C51-836E-ED7A-FE41-E80C416B53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6385" t="12565" r="38283" b="60247"/>
          <a:stretch>
            <a:fillRect/>
          </a:stretch>
        </p:blipFill>
        <p:spPr>
          <a:xfrm>
            <a:off x="4787334" y="3224777"/>
            <a:ext cx="782304" cy="782846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4874CB-E606-EEAF-B1C7-A33C5396328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48209" t="66" r="15047" b="47054"/>
          <a:stretch>
            <a:fillRect/>
          </a:stretch>
        </p:blipFill>
        <p:spPr>
          <a:xfrm>
            <a:off x="8710512" y="3224777"/>
            <a:ext cx="782304" cy="782846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919D77-36F6-327B-DFB0-DA1F1996F1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l="6626" t="10942" r="-698" b="18333"/>
          <a:stretch>
            <a:fillRect/>
          </a:stretch>
        </p:blipFill>
        <p:spPr>
          <a:xfrm>
            <a:off x="1215900" y="4738677"/>
            <a:ext cx="643960" cy="644406"/>
          </a:xfrm>
          <a:prstGeom prst="ellipse">
            <a:avLst/>
          </a:prstGeom>
          <a:blipFill>
            <a:blip r:embed="rId11"/>
            <a:tile tx="0" ty="0" sx="100000" sy="100000" flip="none" algn="tl"/>
          </a:blipFill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FCAE327-945C-5452-84BA-E9A7241BF8A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 l="22175" t="5474" r="31496" b="63019"/>
          <a:stretch>
            <a:fillRect/>
          </a:stretch>
        </p:blipFill>
        <p:spPr>
          <a:xfrm>
            <a:off x="5137529" y="4738677"/>
            <a:ext cx="643960" cy="644406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D82959-4FEF-1A28-0DB2-04128E3A44B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rcRect l="18610" t="-4938" r="16825" b="41607"/>
          <a:stretch>
            <a:fillRect/>
          </a:stretch>
        </p:blipFill>
        <p:spPr>
          <a:xfrm>
            <a:off x="9059157" y="4738677"/>
            <a:ext cx="643960" cy="644406"/>
          </a:xfrm>
          <a:prstGeom prst="ellips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DB1D2E83-5C18-523D-7630-9FAB660B031D}"/>
              </a:ext>
            </a:extLst>
          </p:cNvPr>
          <p:cNvCxnSpPr>
            <a:cxnSpLocks/>
            <a:stCxn id="164" idx="2"/>
            <a:endCxn id="180" idx="0"/>
          </p:cNvCxnSpPr>
          <p:nvPr/>
        </p:nvCxnSpPr>
        <p:spPr>
          <a:xfrm rot="5400000">
            <a:off x="3913380" y="909540"/>
            <a:ext cx="439200" cy="3922920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C9121D6E-4FB0-DDDD-C5BD-FCA5D9BDDA6B}"/>
              </a:ext>
            </a:extLst>
          </p:cNvPr>
          <p:cNvCxnSpPr>
            <a:cxnSpLocks/>
            <a:stCxn id="164" idx="2"/>
            <a:endCxn id="192" idx="0"/>
          </p:cNvCxnSpPr>
          <p:nvPr/>
        </p:nvCxnSpPr>
        <p:spPr>
          <a:xfrm rot="16200000" flipH="1">
            <a:off x="7836120" y="909720"/>
            <a:ext cx="439200" cy="3922560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AE31FC1-A9F2-3EC9-6248-6CF499EEF859}"/>
              </a:ext>
            </a:extLst>
          </p:cNvPr>
          <p:cNvCxnSpPr>
            <a:cxnSpLocks/>
            <a:stCxn id="164" idx="2"/>
            <a:endCxn id="186" idx="0"/>
          </p:cNvCxnSpPr>
          <p:nvPr/>
        </p:nvCxnSpPr>
        <p:spPr>
          <a:xfrm>
            <a:off x="6094440" y="2651400"/>
            <a:ext cx="0" cy="439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FC93EFB-0371-12DC-FF9F-EADD29468951}"/>
              </a:ext>
            </a:extLst>
          </p:cNvPr>
          <p:cNvCxnSpPr>
            <a:cxnSpLocks/>
            <a:stCxn id="186" idx="2"/>
            <a:endCxn id="204" idx="0"/>
          </p:cNvCxnSpPr>
          <p:nvPr/>
        </p:nvCxnSpPr>
        <p:spPr>
          <a:xfrm>
            <a:off x="6094440" y="4141800"/>
            <a:ext cx="0" cy="48492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8088120-7D7E-3D04-1E6D-591810A8DC8E}"/>
              </a:ext>
            </a:extLst>
          </p:cNvPr>
          <p:cNvCxnSpPr>
            <a:cxnSpLocks/>
            <a:stCxn id="192" idx="2"/>
            <a:endCxn id="210" idx="0"/>
          </p:cNvCxnSpPr>
          <p:nvPr/>
        </p:nvCxnSpPr>
        <p:spPr>
          <a:xfrm>
            <a:off x="10017000" y="4141800"/>
            <a:ext cx="0" cy="48492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D88587E-70A5-B0D4-446E-6AD98DAC90B5}"/>
              </a:ext>
            </a:extLst>
          </p:cNvPr>
          <p:cNvCxnSpPr>
            <a:cxnSpLocks/>
            <a:stCxn id="180" idx="2"/>
            <a:endCxn id="198" idx="0"/>
          </p:cNvCxnSpPr>
          <p:nvPr/>
        </p:nvCxnSpPr>
        <p:spPr>
          <a:xfrm>
            <a:off x="2171520" y="4141800"/>
            <a:ext cx="0" cy="48492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5"/>
          <p:cNvSpPr/>
          <p:nvPr/>
        </p:nvSpPr>
        <p:spPr>
          <a:xfrm>
            <a:off x="658440" y="1783080"/>
            <a:ext cx="3657240" cy="4251600"/>
          </a:xfrm>
          <a:prstGeom prst="roundRect">
            <a:avLst>
              <a:gd name="adj" fmla="val 2000"/>
            </a:avLst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2880" tIns="91440" rIns="182880" bIns="9144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i="0" u="none" strike="noStrike" kern="1200" cap="none" normalizeH="0" baseline="0" noProof="0" dirty="0">
                <a:ln>
                  <a:noFill/>
                </a:ln>
                <a:solidFill>
                  <a:srgbClr val="2F6FED"/>
                </a:solidFill>
                <a:effectLst/>
                <a:uLnTx/>
                <a:uFillTx/>
                <a:latin typeface="+mj-lt"/>
                <a:ea typeface="arial"/>
                <a:cs typeface="+mn-cs"/>
              </a:rPr>
              <a:t>EXECUTIVE OVERVIEW</a:t>
            </a:r>
            <a:endParaRPr kumimoji="0" lang="en-US" sz="1200" i="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5" name="Shape 12"/>
          <p:cNvSpPr/>
          <p:nvPr/>
        </p:nvSpPr>
        <p:spPr>
          <a:xfrm>
            <a:off x="1572840" y="2450520"/>
            <a:ext cx="1828440" cy="566640"/>
          </a:xfrm>
          <a:prstGeom prst="roundRect">
            <a:avLst>
              <a:gd name="adj" fmla="val 12903"/>
            </a:avLst>
          </a:prstGeom>
          <a:solidFill>
            <a:schemeClr val="tx2"/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arial"/>
                <a:cs typeface="+mn-cs"/>
              </a:rPr>
              <a:t>CEO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D9E7F7"/>
                </a:solidFill>
                <a:effectLst/>
                <a:uLnTx/>
                <a:uFillTx/>
                <a:latin typeface="Roboto"/>
                <a:ea typeface="arial"/>
                <a:cs typeface="+mn-cs"/>
              </a:rPr>
              <a:t>Alex Carter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38" name="Shape 15"/>
          <p:cNvSpPr/>
          <p:nvPr/>
        </p:nvSpPr>
        <p:spPr>
          <a:xfrm>
            <a:off x="804510" y="3539270"/>
            <a:ext cx="1058160" cy="529920"/>
          </a:xfrm>
          <a:prstGeom prst="roundRect">
            <a:avLst>
              <a:gd name="adj" fmla="val 13793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VP Sales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Leadership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41" name="Shape 18"/>
          <p:cNvSpPr/>
          <p:nvPr/>
        </p:nvSpPr>
        <p:spPr>
          <a:xfrm>
            <a:off x="1957980" y="3539270"/>
            <a:ext cx="1058160" cy="529920"/>
          </a:xfrm>
          <a:prstGeom prst="roundRect">
            <a:avLst>
              <a:gd name="adj" fmla="val 13793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VP Product</a:t>
            </a:r>
          </a:p>
          <a:p>
            <a:pPr algn="ctr">
              <a:spcBef>
                <a:spcPts val="400"/>
              </a:spcBef>
              <a:tabLst>
                <a:tab pos="0" algn="l"/>
              </a:tabLst>
              <a:defRPr/>
            </a:pPr>
            <a:r>
              <a:rPr lang="en-US" sz="800" dirty="0">
                <a:latin typeface="Roboto"/>
              </a:rPr>
              <a:t>Leadership</a:t>
            </a:r>
          </a:p>
        </p:txBody>
      </p:sp>
      <p:sp>
        <p:nvSpPr>
          <p:cNvPr id="244" name="Shape 21"/>
          <p:cNvSpPr/>
          <p:nvPr/>
        </p:nvSpPr>
        <p:spPr>
          <a:xfrm>
            <a:off x="3111450" y="3539270"/>
            <a:ext cx="1058160" cy="529920"/>
          </a:xfrm>
          <a:prstGeom prst="roundRect">
            <a:avLst>
              <a:gd name="adj" fmla="val 13793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VP Operations</a:t>
            </a:r>
          </a:p>
          <a:p>
            <a:pPr algn="ctr">
              <a:spcBef>
                <a:spcPts val="400"/>
              </a:spcBef>
              <a:tabLst>
                <a:tab pos="0" algn="l"/>
              </a:tabLst>
              <a:defRPr/>
            </a:pPr>
            <a:r>
              <a:rPr lang="en-US" sz="800" dirty="0">
                <a:latin typeface="Roboto"/>
              </a:rPr>
              <a:t>Leadership</a:t>
            </a:r>
          </a:p>
        </p:txBody>
      </p:sp>
      <p:sp>
        <p:nvSpPr>
          <p:cNvPr id="247" name="Text 24"/>
          <p:cNvSpPr/>
          <p:nvPr/>
        </p:nvSpPr>
        <p:spPr>
          <a:xfrm>
            <a:off x="804510" y="4416480"/>
            <a:ext cx="3365100" cy="7270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 dirty="0">
                <a:effectLst/>
                <a:uFillTx/>
                <a:ea typeface="arial"/>
              </a:rPr>
              <a:t>Use the overview to orient the audience.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81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"/>
                <a:cs typeface="+mn-cs"/>
              </a:rPr>
              <a:t>Then move into department-level detail only when it supports the discussion.</a:t>
            </a:r>
            <a:endParaRPr kumimoji="0" lang="en-US" sz="81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9" name="Shape 26"/>
          <p:cNvSpPr/>
          <p:nvPr/>
        </p:nvSpPr>
        <p:spPr>
          <a:xfrm>
            <a:off x="1152000" y="5413320"/>
            <a:ext cx="2688120" cy="292320"/>
          </a:xfrm>
          <a:prstGeom prst="roundRect">
            <a:avLst>
              <a:gd name="adj" fmla="val 25000"/>
            </a:avLst>
          </a:prstGeom>
          <a:solidFill>
            <a:schemeClr val="tx2">
              <a:lumMod val="40000"/>
              <a:lumOff val="6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7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"/>
                <a:ea typeface="arial"/>
                <a:cs typeface="+mn-cs"/>
              </a:rPr>
              <a:t>DO NOT SHRINK EVERYTHING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51" name="Shape 28"/>
          <p:cNvSpPr/>
          <p:nvPr/>
        </p:nvSpPr>
        <p:spPr>
          <a:xfrm>
            <a:off x="4626900" y="1783080"/>
            <a:ext cx="3291480" cy="1983960"/>
          </a:xfrm>
          <a:prstGeom prst="roundRect">
            <a:avLst>
              <a:gd name="adj" fmla="val 3687"/>
            </a:avLst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tx2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2880" tIns="91440" rIns="182880" bIns="9144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i="0" u="none" strike="noStrike" kern="1200" cap="none" normalizeH="0" baseline="0" noProof="0">
                <a:ln>
                  <a:noFill/>
                </a:ln>
                <a:solidFill>
                  <a:srgbClr val="2F6FED"/>
                </a:solidFill>
                <a:effectLst/>
                <a:uLnTx/>
                <a:uFillTx/>
                <a:latin typeface="+mj-lt"/>
                <a:ea typeface="arial"/>
                <a:cs typeface="+mn-cs"/>
              </a:rPr>
              <a:t>SALES DETAIL</a:t>
            </a:r>
            <a:endParaRPr kumimoji="0" lang="en-US" sz="1200" i="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53" name="Shape 30"/>
          <p:cNvSpPr/>
          <p:nvPr/>
        </p:nvSpPr>
        <p:spPr>
          <a:xfrm>
            <a:off x="4846320" y="2286000"/>
            <a:ext cx="1599840" cy="52992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arial"/>
                <a:cs typeface="+mn-cs"/>
              </a:rPr>
              <a:t>Taylor Kim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"/>
                <a:cs typeface="+mn-cs"/>
              </a:rPr>
              <a:t>VP Sales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1" name="Shape 38"/>
          <p:cNvSpPr/>
          <p:nvPr/>
        </p:nvSpPr>
        <p:spPr>
          <a:xfrm>
            <a:off x="4846320" y="3081600"/>
            <a:ext cx="871200" cy="42012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016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7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arial"/>
                <a:cs typeface="+mn-cs"/>
              </a:rPr>
              <a:t>Enterprise</a:t>
            </a:r>
            <a:endParaRPr kumimoji="0" lang="en-US" sz="7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63" name="Shape 40"/>
          <p:cNvSpPr/>
          <p:nvPr/>
        </p:nvSpPr>
        <p:spPr>
          <a:xfrm>
            <a:off x="5837040" y="3081600"/>
            <a:ext cx="871200" cy="42012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016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7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arial"/>
                <a:cs typeface="+mn-cs"/>
              </a:rPr>
              <a:t>Commercial</a:t>
            </a:r>
            <a:endParaRPr kumimoji="0" lang="en-US" sz="7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65" name="Shape 42"/>
          <p:cNvSpPr/>
          <p:nvPr/>
        </p:nvSpPr>
        <p:spPr>
          <a:xfrm>
            <a:off x="6827400" y="3081600"/>
            <a:ext cx="871200" cy="42012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016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7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arial"/>
                <a:cs typeface="+mn-cs"/>
              </a:rPr>
              <a:t>Channel</a:t>
            </a:r>
            <a:endParaRPr kumimoji="0" lang="en-US" sz="7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67" name="Shape 44"/>
          <p:cNvSpPr/>
          <p:nvPr/>
        </p:nvSpPr>
        <p:spPr>
          <a:xfrm>
            <a:off x="8229780" y="1783080"/>
            <a:ext cx="3291480" cy="1983960"/>
          </a:xfrm>
          <a:prstGeom prst="roundRect">
            <a:avLst>
              <a:gd name="adj" fmla="val 3687"/>
            </a:avLst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2880" tIns="91440" rIns="182880" bIns="9144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i="0" u="none" strike="noStrike" kern="1200" cap="none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arial"/>
                <a:cs typeface="+mn-cs"/>
              </a:rPr>
              <a:t>PRODUCT DETAIL</a:t>
            </a:r>
            <a:endParaRPr kumimoji="0" lang="en-US" sz="1200" i="0" u="none" strike="noStrike" kern="1200" cap="none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83" name="Shape 60"/>
          <p:cNvSpPr/>
          <p:nvPr/>
        </p:nvSpPr>
        <p:spPr>
          <a:xfrm>
            <a:off x="4626900" y="4050720"/>
            <a:ext cx="6894360" cy="1983960"/>
          </a:xfrm>
          <a:prstGeom prst="roundRect">
            <a:avLst>
              <a:gd name="adj" fmla="val 3687"/>
            </a:avLst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2880" tIns="91440" rIns="182880" bIns="9144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i="0" u="none" strike="noStrike" kern="1200" cap="none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arial"/>
                <a:cs typeface="+mn-cs"/>
              </a:rPr>
              <a:t>OPERATIONS DETAIL</a:t>
            </a:r>
            <a:endParaRPr kumimoji="0" lang="en-US" sz="1200" i="0" u="none" strike="noStrike" kern="1200" cap="none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85" name="Shape 62"/>
          <p:cNvSpPr/>
          <p:nvPr/>
        </p:nvSpPr>
        <p:spPr>
          <a:xfrm>
            <a:off x="4846320" y="4553640"/>
            <a:ext cx="1919880" cy="52992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D8E0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Roboto"/>
                <a:ea typeface="arial"/>
                <a:cs typeface="+mn-cs"/>
              </a:rPr>
              <a:t>Jordan Lee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VP Operations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88" name="Shape 65"/>
          <p:cNvSpPr/>
          <p:nvPr/>
        </p:nvSpPr>
        <p:spPr>
          <a:xfrm>
            <a:off x="5806440" y="5083920"/>
            <a:ext cx="360" cy="155520"/>
          </a:xfrm>
          <a:prstGeom prst="line">
            <a:avLst/>
          </a:prstGeom>
          <a:ln w="12700">
            <a:solidFill>
              <a:srgbClr val="AFBDC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89" name="Shape 66"/>
          <p:cNvSpPr/>
          <p:nvPr/>
        </p:nvSpPr>
        <p:spPr>
          <a:xfrm>
            <a:off x="5444280" y="5239440"/>
            <a:ext cx="5259600" cy="360"/>
          </a:xfrm>
          <a:prstGeom prst="line">
            <a:avLst/>
          </a:prstGeom>
          <a:ln w="12700">
            <a:solidFill>
              <a:srgbClr val="AFBDC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90" name="Shape 67"/>
          <p:cNvSpPr/>
          <p:nvPr/>
        </p:nvSpPr>
        <p:spPr>
          <a:xfrm>
            <a:off x="5444280" y="5239440"/>
            <a:ext cx="360" cy="109800"/>
          </a:xfrm>
          <a:prstGeom prst="line">
            <a:avLst/>
          </a:prstGeom>
          <a:ln w="12700">
            <a:solidFill>
              <a:srgbClr val="AFBDC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91" name="Shape 68"/>
          <p:cNvSpPr/>
          <p:nvPr/>
        </p:nvSpPr>
        <p:spPr>
          <a:xfrm>
            <a:off x="6759000" y="5239440"/>
            <a:ext cx="360" cy="109800"/>
          </a:xfrm>
          <a:prstGeom prst="line">
            <a:avLst/>
          </a:prstGeom>
          <a:ln w="12700">
            <a:solidFill>
              <a:srgbClr val="AFBDC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92" name="Shape 69"/>
          <p:cNvSpPr/>
          <p:nvPr/>
        </p:nvSpPr>
        <p:spPr>
          <a:xfrm>
            <a:off x="8074080" y="5239440"/>
            <a:ext cx="360" cy="109800"/>
          </a:xfrm>
          <a:prstGeom prst="line">
            <a:avLst/>
          </a:prstGeom>
          <a:ln w="12700">
            <a:solidFill>
              <a:srgbClr val="AFBDC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93" name="Shape 70"/>
          <p:cNvSpPr/>
          <p:nvPr/>
        </p:nvSpPr>
        <p:spPr>
          <a:xfrm>
            <a:off x="9388800" y="5239440"/>
            <a:ext cx="360" cy="109800"/>
          </a:xfrm>
          <a:prstGeom prst="line">
            <a:avLst/>
          </a:prstGeom>
          <a:ln w="12700">
            <a:solidFill>
              <a:srgbClr val="AFBDC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94" name="Shape 71"/>
          <p:cNvSpPr/>
          <p:nvPr/>
        </p:nvSpPr>
        <p:spPr>
          <a:xfrm>
            <a:off x="10703880" y="5239440"/>
            <a:ext cx="360" cy="109800"/>
          </a:xfrm>
          <a:prstGeom prst="line">
            <a:avLst/>
          </a:prstGeom>
          <a:ln w="12700">
            <a:solidFill>
              <a:srgbClr val="AFBDC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95" name="Shape 72"/>
          <p:cNvSpPr/>
          <p:nvPr/>
        </p:nvSpPr>
        <p:spPr>
          <a:xfrm>
            <a:off x="4846320" y="5349240"/>
            <a:ext cx="1195560" cy="42012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0160">
            <a:solidFill>
              <a:srgbClr val="D6DE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People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97" name="Shape 74"/>
          <p:cNvSpPr/>
          <p:nvPr/>
        </p:nvSpPr>
        <p:spPr>
          <a:xfrm>
            <a:off x="6161400" y="5349240"/>
            <a:ext cx="1195560" cy="42012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0160">
            <a:solidFill>
              <a:srgbClr val="D6DE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Finance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99" name="Shape 76"/>
          <p:cNvSpPr/>
          <p:nvPr/>
        </p:nvSpPr>
        <p:spPr>
          <a:xfrm>
            <a:off x="7476120" y="5349240"/>
            <a:ext cx="1195560" cy="42012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0160">
            <a:solidFill>
              <a:srgbClr val="D6DE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Legal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301" name="Shape 78"/>
          <p:cNvSpPr/>
          <p:nvPr/>
        </p:nvSpPr>
        <p:spPr>
          <a:xfrm>
            <a:off x="8791200" y="5349240"/>
            <a:ext cx="1195560" cy="42012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0160">
            <a:solidFill>
              <a:srgbClr val="D6DE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IT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303" name="Shape 80"/>
          <p:cNvSpPr/>
          <p:nvPr/>
        </p:nvSpPr>
        <p:spPr>
          <a:xfrm>
            <a:off x="10105920" y="5349240"/>
            <a:ext cx="1195560" cy="42012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0160">
            <a:solidFill>
              <a:srgbClr val="D6DE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oboto"/>
                <a:ea typeface="arial"/>
                <a:cs typeface="+mn-cs"/>
              </a:rPr>
              <a:t>Facilities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305" name="PlaceHolder 1"/>
          <p:cNvSpPr>
            <a:spLocks noGrp="1"/>
          </p:cNvSpPr>
          <p:nvPr>
            <p:ph type="sldNum" idx="1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720" b="0" u="none" strike="noStrike">
                <a:solidFill>
                  <a:srgbClr val="7A879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00C210BA-B2A0-44CE-9FA9-A1DBA07592DF}" type="slidenum">
              <a:rPr lang="en-US" sz="720" b="0" u="none" strike="noStrike">
                <a:solidFill>
                  <a:srgbClr val="7A8795"/>
                </a:solidFill>
                <a:effectLst/>
                <a:uFillTx/>
                <a:latin typeface="arial"/>
                <a:ea typeface="arial"/>
              </a:rPr>
              <a:t>4</a:t>
            </a:fld>
            <a:endParaRPr lang="en-US" sz="72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2893614-537A-02FA-6F2E-0E400D631E38}"/>
              </a:ext>
            </a:extLst>
          </p:cNvPr>
          <p:cNvSpPr/>
          <p:nvPr/>
        </p:nvSpPr>
        <p:spPr>
          <a:xfrm>
            <a:off x="594360" y="694800"/>
            <a:ext cx="813780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u="none" strike="noStrike" dirty="0">
                <a:solidFill>
                  <a:schemeClr val="accent1"/>
                </a:solidFill>
                <a:effectLst/>
                <a:uFillTx/>
                <a:latin typeface="+mj-lt"/>
                <a:ea typeface="arial"/>
              </a:rPr>
              <a:t>Overview + department detail instead of one unreadable chart</a:t>
            </a: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E6F872C1-653A-5741-C95B-1F9858BDC0D3}"/>
              </a:ext>
            </a:extLst>
          </p:cNvPr>
          <p:cNvSpPr/>
          <p:nvPr/>
        </p:nvSpPr>
        <p:spPr>
          <a:xfrm>
            <a:off x="594360" y="393120"/>
            <a:ext cx="2925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u="none" strike="noStrike" spc="111" dirty="0">
                <a:solidFill>
                  <a:srgbClr val="2F6FED"/>
                </a:solidFill>
                <a:effectLst/>
                <a:uFillTx/>
                <a:ea typeface="arial"/>
              </a:rPr>
              <a:t>04  •  LARGE ORGANIZATIONS</a:t>
            </a: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C6322691-63D1-E4D4-5453-6D768143C1F6}"/>
              </a:ext>
            </a:extLst>
          </p:cNvPr>
          <p:cNvSpPr/>
          <p:nvPr/>
        </p:nvSpPr>
        <p:spPr>
          <a:xfrm>
            <a:off x="9948600" y="484560"/>
            <a:ext cx="1691280" cy="310680"/>
          </a:xfrm>
          <a:prstGeom prst="roundRect">
            <a:avLst>
              <a:gd name="adj" fmla="val 23529"/>
            </a:avLst>
          </a:prstGeom>
          <a:solidFill>
            <a:srgbClr val="EAF2FF"/>
          </a:solidFill>
          <a:ln w="12700">
            <a:solidFill>
              <a:srgbClr val="EAF2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US" sz="800" b="1" u="none" strike="noStrike" spc="60" dirty="0">
                <a:solidFill>
                  <a:srgbClr val="2F6FED"/>
                </a:solidFill>
                <a:effectLst/>
                <a:uFillTx/>
                <a:ea typeface="arial"/>
              </a:rPr>
              <a:t>ALL ELEMENTS EDITABLE</a:t>
            </a: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7F5323D6-AE8B-8A90-8C4B-90E79A05ED67}"/>
              </a:ext>
            </a:extLst>
          </p:cNvPr>
          <p:cNvSpPr/>
          <p:nvPr/>
        </p:nvSpPr>
        <p:spPr>
          <a:xfrm>
            <a:off x="594360" y="1108080"/>
            <a:ext cx="877788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effectLst/>
                <a:uFillTx/>
                <a:ea typeface="arial"/>
              </a:rPr>
              <a:t>Use an executive overview first, then split large teams by department or reporting level rather than shrinking everything onto one slide.</a:t>
            </a: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FD2BB62B-683D-CC98-CC5F-5A6485351DC1}"/>
              </a:ext>
            </a:extLst>
          </p:cNvPr>
          <p:cNvCxnSpPr>
            <a:cxnSpLocks/>
            <a:stCxn id="235" idx="2"/>
            <a:endCxn id="238" idx="0"/>
          </p:cNvCxnSpPr>
          <p:nvPr/>
        </p:nvCxnSpPr>
        <p:spPr>
          <a:xfrm rot="5400000">
            <a:off x="1649270" y="2701480"/>
            <a:ext cx="522110" cy="1153470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9EA65B-3878-A5CE-6A37-FC7B624F1B79}"/>
              </a:ext>
            </a:extLst>
          </p:cNvPr>
          <p:cNvCxnSpPr>
            <a:cxnSpLocks/>
            <a:stCxn id="235" idx="2"/>
            <a:endCxn id="241" idx="0"/>
          </p:cNvCxnSpPr>
          <p:nvPr/>
        </p:nvCxnSpPr>
        <p:spPr>
          <a:xfrm>
            <a:off x="2487060" y="3017160"/>
            <a:ext cx="0" cy="52211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24A480B9-B730-ACCA-E31D-852135241655}"/>
              </a:ext>
            </a:extLst>
          </p:cNvPr>
          <p:cNvCxnSpPr>
            <a:cxnSpLocks/>
            <a:stCxn id="235" idx="2"/>
            <a:endCxn id="244" idx="0"/>
          </p:cNvCxnSpPr>
          <p:nvPr/>
        </p:nvCxnSpPr>
        <p:spPr>
          <a:xfrm rot="16200000" flipH="1">
            <a:off x="2802740" y="2701480"/>
            <a:ext cx="522110" cy="1153470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1503B1EF-A94F-463E-B693-4DE99CB0EB10}"/>
              </a:ext>
            </a:extLst>
          </p:cNvPr>
          <p:cNvCxnSpPr>
            <a:cxnSpLocks/>
            <a:stCxn id="253" idx="2"/>
            <a:endCxn id="265" idx="0"/>
          </p:cNvCxnSpPr>
          <p:nvPr/>
        </p:nvCxnSpPr>
        <p:spPr>
          <a:xfrm rot="16200000" flipH="1">
            <a:off x="6321780" y="2140380"/>
            <a:ext cx="265680" cy="161676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0F40677E-98A1-B8A2-B6CA-F770D6A0D171}"/>
              </a:ext>
            </a:extLst>
          </p:cNvPr>
          <p:cNvCxnSpPr>
            <a:cxnSpLocks/>
            <a:stCxn id="253" idx="2"/>
            <a:endCxn id="263" idx="0"/>
          </p:cNvCxnSpPr>
          <p:nvPr/>
        </p:nvCxnSpPr>
        <p:spPr>
          <a:xfrm rot="16200000" flipH="1">
            <a:off x="5826600" y="2635560"/>
            <a:ext cx="265680" cy="6264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19A9A968-8E80-B4CB-6B2F-B7EABBBC6897}"/>
              </a:ext>
            </a:extLst>
          </p:cNvPr>
          <p:cNvCxnSpPr>
            <a:cxnSpLocks/>
            <a:stCxn id="253" idx="2"/>
            <a:endCxn id="261" idx="0"/>
          </p:cNvCxnSpPr>
          <p:nvPr/>
        </p:nvCxnSpPr>
        <p:spPr>
          <a:xfrm rot="5400000">
            <a:off x="5331240" y="2766600"/>
            <a:ext cx="265680" cy="36432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hape 30">
            <a:extLst>
              <a:ext uri="{FF2B5EF4-FFF2-40B4-BE49-F238E27FC236}">
                <a16:creationId xmlns:a16="http://schemas.microsoft.com/office/drawing/2014/main" id="{50A64987-54E1-40AB-C40E-5E5110681355}"/>
              </a:ext>
            </a:extLst>
          </p:cNvPr>
          <p:cNvSpPr/>
          <p:nvPr/>
        </p:nvSpPr>
        <p:spPr>
          <a:xfrm>
            <a:off x="8449200" y="2286000"/>
            <a:ext cx="1599840" cy="52992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arial"/>
                <a:cs typeface="+mn-cs"/>
              </a:rPr>
              <a:t>Morgan Patel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"/>
                <a:cs typeface="+mn-cs"/>
              </a:rPr>
              <a:t>VP Product</a:t>
            </a:r>
          </a:p>
        </p:txBody>
      </p:sp>
      <p:sp>
        <p:nvSpPr>
          <p:cNvPr id="33" name="Shape 38">
            <a:extLst>
              <a:ext uri="{FF2B5EF4-FFF2-40B4-BE49-F238E27FC236}">
                <a16:creationId xmlns:a16="http://schemas.microsoft.com/office/drawing/2014/main" id="{FA0AE9C8-4446-8BA7-4A97-44A1BFADACD2}"/>
              </a:ext>
            </a:extLst>
          </p:cNvPr>
          <p:cNvSpPr/>
          <p:nvPr/>
        </p:nvSpPr>
        <p:spPr>
          <a:xfrm>
            <a:off x="8449200" y="3081600"/>
            <a:ext cx="871200" cy="42012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016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7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arial"/>
                <a:cs typeface="+mn-cs"/>
              </a:rPr>
              <a:t>Platform</a:t>
            </a:r>
          </a:p>
        </p:txBody>
      </p:sp>
      <p:sp>
        <p:nvSpPr>
          <p:cNvPr id="34" name="Shape 40">
            <a:extLst>
              <a:ext uri="{FF2B5EF4-FFF2-40B4-BE49-F238E27FC236}">
                <a16:creationId xmlns:a16="http://schemas.microsoft.com/office/drawing/2014/main" id="{AB2DA81E-11A9-1CC8-56BA-7473D025311F}"/>
              </a:ext>
            </a:extLst>
          </p:cNvPr>
          <p:cNvSpPr/>
          <p:nvPr/>
        </p:nvSpPr>
        <p:spPr>
          <a:xfrm>
            <a:off x="9439920" y="3081600"/>
            <a:ext cx="871200" cy="42012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016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7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arial"/>
                <a:cs typeface="+mn-cs"/>
              </a:rPr>
              <a:t>UX</a:t>
            </a:r>
          </a:p>
        </p:txBody>
      </p:sp>
      <p:sp>
        <p:nvSpPr>
          <p:cNvPr id="35" name="Shape 42">
            <a:extLst>
              <a:ext uri="{FF2B5EF4-FFF2-40B4-BE49-F238E27FC236}">
                <a16:creationId xmlns:a16="http://schemas.microsoft.com/office/drawing/2014/main" id="{A397CD20-E6FF-68E4-A192-1CA3F6C8DE3D}"/>
              </a:ext>
            </a:extLst>
          </p:cNvPr>
          <p:cNvSpPr/>
          <p:nvPr/>
        </p:nvSpPr>
        <p:spPr>
          <a:xfrm>
            <a:off x="10430280" y="3081600"/>
            <a:ext cx="871200" cy="42012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016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7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arial"/>
                <a:cs typeface="+mn-cs"/>
              </a:rPr>
              <a:t>Research</a:t>
            </a:r>
          </a:p>
        </p:txBody>
      </p: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ED611473-1733-DEBF-A1A1-0F398B8D5512}"/>
              </a:ext>
            </a:extLst>
          </p:cNvPr>
          <p:cNvCxnSpPr>
            <a:cxnSpLocks/>
            <a:stCxn id="32" idx="2"/>
            <a:endCxn id="35" idx="0"/>
          </p:cNvCxnSpPr>
          <p:nvPr/>
        </p:nvCxnSpPr>
        <p:spPr>
          <a:xfrm rot="16200000" flipH="1">
            <a:off x="9924660" y="2140380"/>
            <a:ext cx="265680" cy="161676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4F4F5A45-8369-0818-8C78-83D7066698DC}"/>
              </a:ext>
            </a:extLst>
          </p:cNvPr>
          <p:cNvCxnSpPr>
            <a:cxnSpLocks/>
            <a:stCxn id="32" idx="2"/>
            <a:endCxn id="34" idx="0"/>
          </p:cNvCxnSpPr>
          <p:nvPr/>
        </p:nvCxnSpPr>
        <p:spPr>
          <a:xfrm rot="16200000" flipH="1">
            <a:off x="9429480" y="2635560"/>
            <a:ext cx="265680" cy="62640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03A6F31B-3623-1859-054C-ACC51481ADC7}"/>
              </a:ext>
            </a:extLst>
          </p:cNvPr>
          <p:cNvCxnSpPr>
            <a:cxnSpLocks/>
            <a:stCxn id="32" idx="2"/>
            <a:endCxn id="33" idx="0"/>
          </p:cNvCxnSpPr>
          <p:nvPr/>
        </p:nvCxnSpPr>
        <p:spPr>
          <a:xfrm rot="5400000">
            <a:off x="8934120" y="2766600"/>
            <a:ext cx="265680" cy="364320"/>
          </a:xfrm>
          <a:prstGeom prst="bentConnector3">
            <a:avLst>
              <a:gd name="adj1" fmla="val 5000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xtended Frames">
      <a:dk1>
        <a:srgbClr val="2F3033"/>
      </a:dk1>
      <a:lt1>
        <a:sysClr val="window" lastClr="FFFFFF"/>
      </a:lt1>
      <a:dk2>
        <a:srgbClr val="024AD8"/>
      </a:dk2>
      <a:lt2>
        <a:srgbClr val="FFFFFF"/>
      </a:lt2>
      <a:accent1>
        <a:srgbClr val="01256C"/>
      </a:accent1>
      <a:accent2>
        <a:srgbClr val="C5D8FE"/>
      </a:accent2>
      <a:accent3>
        <a:srgbClr val="FD039D"/>
      </a:accent3>
      <a:accent4>
        <a:srgbClr val="FFFFFF"/>
      </a:accent4>
      <a:accent5>
        <a:srgbClr val="2F3033"/>
      </a:accent5>
      <a:accent6>
        <a:srgbClr val="D9D9D9"/>
      </a:accent6>
      <a:hlink>
        <a:srgbClr val="024AD8"/>
      </a:hlink>
      <a:folHlink>
        <a:srgbClr val="C5D8FE"/>
      </a:folHlink>
    </a:clrScheme>
    <a:fontScheme name="Extended Frames">
      <a:majorFont>
        <a:latin typeface="Roboto Medium"/>
        <a:ea typeface=""/>
        <a:cs typeface=""/>
      </a:majorFont>
      <a:minorFont>
        <a:latin typeface="Roboto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399</Words>
  <Application>Microsoft Office PowerPoint</Application>
  <PresentationFormat>Widescreen</PresentationFormat>
  <Paragraphs>124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Arial</vt:lpstr>
      <vt:lpstr>Roboto</vt:lpstr>
      <vt:lpstr>Roboto Medium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Extended Frames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Julbenson Hujon</cp:lastModifiedBy>
  <cp:revision>65</cp:revision>
  <dcterms:modified xsi:type="dcterms:W3CDTF">2026-10-20T10:39:02Z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2026-10-20T09:08:06Z</dcterms:created>
  <dc:creator>Extended Frames</dc:creator>
  <dc:description/>
  <dc:language>en-US</dc:language>
  <cp:lastModifiedBy>Extended Frames</cp:lastModifiedBy>
  <dcterms:modified xsi:type="dcterms:W3CDTF">2026-10-20T09:08:06Z</dcterms:modified>
  <cp:revision>1</cp:revision>
  <dc:subject>Editable PowerPoint org chart examples</dc:subject>
  <dc:title>Editable PowerPoint Org Chart Examples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4</vt:r8>
  </property>
  <property fmtid="{D5CDD505-2E9C-101B-9397-08002B2CF9AE}" pid="3" name="PresentationFormat">
    <vt:lpwstr>On-screen Show (16:9)</vt:lpwstr>
  </property>
  <property fmtid="{D5CDD505-2E9C-101B-9397-08002B2CF9AE}" pid="4" name="Slides">
    <vt:r8>4</vt:r8>
  </property>
</Properties>
</file>